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Now Bold" charset="1" panose="00000800000000000000"/>
      <p:regular r:id="rId29"/>
    </p:embeddedFont>
    <p:embeddedFont>
      <p:font typeface="Questrial" charset="1" panose="02000000000000000000"/>
      <p:regular r:id="rId30"/>
    </p:embeddedFont>
    <p:embeddedFont>
      <p:font typeface="DM Sans" charset="1" panose="00000000000000000000"/>
      <p:regular r:id="rId31"/>
    </p:embeddedFont>
    <p:embeddedFont>
      <p:font typeface="DM Sans Bold" charset="1" panose="00000000000000000000"/>
      <p:regular r:id="rId32"/>
    </p:embeddedFont>
    <p:embeddedFont>
      <p:font typeface="Cormorant Garamond Bold" charset="1" panose="00000800000000000000"/>
      <p:regular r:id="rId33"/>
    </p:embeddedFont>
    <p:embeddedFont>
      <p:font typeface="Overpass Light" charset="1" panose="00000400000000000000"/>
      <p:regular r:id="rId34"/>
    </p:embeddedFont>
    <p:embeddedFont>
      <p:font typeface="TT Drugs Bold" charset="1" panose="02000803060000020003"/>
      <p:regular r:id="rId35"/>
    </p:embeddedFont>
    <p:embeddedFont>
      <p:font typeface="TT Drugs Bold Italics" charset="1" panose="02000803000000090003"/>
      <p:regular r:id="rId36"/>
    </p:embeddedFont>
    <p:embeddedFont>
      <p:font typeface="Arimo Bold" charset="1" panose="020B0704020202020204"/>
      <p:regular r:id="rId37"/>
    </p:embeddedFont>
    <p:embeddedFont>
      <p:font typeface="Arimo" charset="1" panose="020B0604020202020204"/>
      <p:regular r:id="rId38"/>
    </p:embeddedFont>
    <p:embeddedFont>
      <p:font typeface="TT Drugs" charset="1" panose="02000503060000020003"/>
      <p:regular r:id="rId39"/>
    </p:embeddedFont>
    <p:embeddedFont>
      <p:font typeface="HK Grotesk Bold" charset="1" panose="00000800000000000000"/>
      <p:regular r:id="rId40"/>
    </p:embeddedFont>
    <p:embeddedFont>
      <p:font typeface="HK Grotesk"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14" Target="../media/image62.pn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1.png" Type="http://schemas.openxmlformats.org/officeDocument/2006/relationships/image"/><Relationship Id="rId5" Target="../media/image58.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 Id="rId9"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9.jpeg" Type="http://schemas.openxmlformats.org/officeDocument/2006/relationships/image"/><Relationship Id="rId5" Target="../media/VAGYMIXWFOo.mp4" Type="http://schemas.openxmlformats.org/officeDocument/2006/relationships/video"/><Relationship Id="rId6" Target="../media/VAGYMIXWFOo.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11.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11.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78.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2" Target="../media/image79.png" Type="http://schemas.openxmlformats.org/officeDocument/2006/relationships/image"/><Relationship Id="rId3" Target="../media/image80.png" Type="http://schemas.openxmlformats.org/officeDocument/2006/relationships/image"/><Relationship Id="rId4" Target="../media/image11.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8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4.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862656" y="1890213"/>
            <a:ext cx="5988103" cy="7159771"/>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0940" t="0" r="-58522" b="0"/>
              </a:stretch>
            </a:blipFill>
          </p:spPr>
        </p:sp>
      </p:grpSp>
      <p:sp>
        <p:nvSpPr>
          <p:cNvPr name="Freeform 8" id="8"/>
          <p:cNvSpPr/>
          <p:nvPr/>
        </p:nvSpPr>
        <p:spPr>
          <a:xfrm flipH="false" flipV="false" rot="0">
            <a:off x="-1323875" y="-674283"/>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516142"/>
            <a:ext cx="9818495" cy="2914650"/>
          </a:xfrm>
          <a:prstGeom prst="rect">
            <a:avLst/>
          </a:prstGeom>
        </p:spPr>
        <p:txBody>
          <a:bodyPr anchor="t" rtlCol="false" tIns="0" lIns="0" bIns="0" rIns="0">
            <a:spAutoFit/>
          </a:bodyPr>
          <a:lstStyle/>
          <a:p>
            <a:pPr algn="l">
              <a:lnSpc>
                <a:spcPts val="11398"/>
              </a:lnSpc>
            </a:pPr>
            <a:r>
              <a:rPr lang="en-US" sz="9498" b="true">
                <a:solidFill>
                  <a:srgbClr val="FFFBFB"/>
                </a:solidFill>
                <a:latin typeface="Now Bold"/>
                <a:ea typeface="Now Bold"/>
                <a:cs typeface="Now Bold"/>
                <a:sym typeface="Now Bold"/>
              </a:rPr>
              <a:t>PROYECTO CITT TEAMFIT</a:t>
            </a:r>
          </a:p>
        </p:txBody>
      </p:sp>
      <p:sp>
        <p:nvSpPr>
          <p:cNvPr name="TextBox 10" id="10"/>
          <p:cNvSpPr txBox="true"/>
          <p:nvPr/>
        </p:nvSpPr>
        <p:spPr>
          <a:xfrm rot="0">
            <a:off x="1028700" y="3670914"/>
            <a:ext cx="8115300" cy="1448700"/>
          </a:xfrm>
          <a:prstGeom prst="rect">
            <a:avLst/>
          </a:prstGeom>
        </p:spPr>
        <p:txBody>
          <a:bodyPr anchor="t" rtlCol="false" tIns="0" lIns="0" bIns="0" rIns="0">
            <a:spAutoFit/>
          </a:bodyPr>
          <a:lstStyle/>
          <a:p>
            <a:pPr algn="l">
              <a:lnSpc>
                <a:spcPts val="11398"/>
              </a:lnSpc>
            </a:pPr>
            <a:r>
              <a:rPr lang="en-US" sz="9498" b="true">
                <a:solidFill>
                  <a:srgbClr val="56AEFF"/>
                </a:solidFill>
                <a:latin typeface="Now Bold"/>
                <a:ea typeface="Now Bold"/>
                <a:cs typeface="Now Bold"/>
                <a:sym typeface="Now Bold"/>
              </a:rPr>
              <a:t>GRUPO 2</a:t>
            </a:r>
          </a:p>
        </p:txBody>
      </p:sp>
      <p:sp>
        <p:nvSpPr>
          <p:cNvPr name="TextBox 11" id="11"/>
          <p:cNvSpPr txBox="true"/>
          <p:nvPr/>
        </p:nvSpPr>
        <p:spPr>
          <a:xfrm rot="0">
            <a:off x="426735" y="7041861"/>
            <a:ext cx="2376210" cy="384810"/>
          </a:xfrm>
          <a:prstGeom prst="rect">
            <a:avLst/>
          </a:prstGeom>
        </p:spPr>
        <p:txBody>
          <a:bodyPr anchor="t" rtlCol="false" tIns="0" lIns="0" bIns="0" rIns="0">
            <a:spAutoFit/>
          </a:bodyPr>
          <a:lstStyle/>
          <a:p>
            <a:pPr algn="l">
              <a:lnSpc>
                <a:spcPts val="2820"/>
              </a:lnSpc>
            </a:pPr>
            <a:r>
              <a:rPr lang="en-US" sz="3000">
                <a:solidFill>
                  <a:srgbClr val="FFFFFF"/>
                </a:solidFill>
                <a:latin typeface="Questrial"/>
                <a:ea typeface="Questrial"/>
                <a:cs typeface="Questrial"/>
                <a:sym typeface="Questrial"/>
              </a:rPr>
              <a:t>Roda Energía</a:t>
            </a:r>
          </a:p>
        </p:txBody>
      </p:sp>
      <p:sp>
        <p:nvSpPr>
          <p:cNvPr name="TextBox 12" id="12"/>
          <p:cNvSpPr txBox="true"/>
          <p:nvPr/>
        </p:nvSpPr>
        <p:spPr>
          <a:xfrm rot="0">
            <a:off x="426735" y="6472010"/>
            <a:ext cx="5020450" cy="397640"/>
          </a:xfrm>
          <a:prstGeom prst="rect">
            <a:avLst/>
          </a:prstGeom>
        </p:spPr>
        <p:txBody>
          <a:bodyPr anchor="t" rtlCol="false" tIns="0" lIns="0" bIns="0" rIns="0">
            <a:spAutoFit/>
          </a:bodyPr>
          <a:lstStyle/>
          <a:p>
            <a:pPr algn="l">
              <a:lnSpc>
                <a:spcPts val="2914"/>
              </a:lnSpc>
            </a:pPr>
            <a:r>
              <a:rPr lang="en-US" sz="3100">
                <a:solidFill>
                  <a:srgbClr val="FFB02C"/>
                </a:solidFill>
                <a:latin typeface="Questrial"/>
                <a:ea typeface="Questrial"/>
                <a:cs typeface="Questrial"/>
                <a:sym typeface="Questrial"/>
              </a:rPr>
              <a:t>Cliente:</a:t>
            </a:r>
          </a:p>
        </p:txBody>
      </p:sp>
      <p:sp>
        <p:nvSpPr>
          <p:cNvPr name="TextBox 13" id="13"/>
          <p:cNvSpPr txBox="true"/>
          <p:nvPr/>
        </p:nvSpPr>
        <p:spPr>
          <a:xfrm rot="0">
            <a:off x="426735" y="8099386"/>
            <a:ext cx="2281399" cy="384810"/>
          </a:xfrm>
          <a:prstGeom prst="rect">
            <a:avLst/>
          </a:prstGeom>
        </p:spPr>
        <p:txBody>
          <a:bodyPr anchor="t" rtlCol="false" tIns="0" lIns="0" bIns="0" rIns="0">
            <a:spAutoFit/>
          </a:bodyPr>
          <a:lstStyle/>
          <a:p>
            <a:pPr algn="l">
              <a:lnSpc>
                <a:spcPts val="2820"/>
              </a:lnSpc>
            </a:pPr>
            <a:r>
              <a:rPr lang="en-US" sz="3000">
                <a:solidFill>
                  <a:srgbClr val="FFFFFF"/>
                </a:solidFill>
                <a:latin typeface="Questrial"/>
                <a:ea typeface="Questrial"/>
                <a:cs typeface="Questrial"/>
                <a:sym typeface="Questrial"/>
              </a:rPr>
              <a:t>Rodrigo silva</a:t>
            </a:r>
          </a:p>
        </p:txBody>
      </p:sp>
      <p:sp>
        <p:nvSpPr>
          <p:cNvPr name="TextBox 14" id="14"/>
          <p:cNvSpPr txBox="true"/>
          <p:nvPr/>
        </p:nvSpPr>
        <p:spPr>
          <a:xfrm rot="0">
            <a:off x="426735" y="7529535"/>
            <a:ext cx="5020450" cy="397640"/>
          </a:xfrm>
          <a:prstGeom prst="rect">
            <a:avLst/>
          </a:prstGeom>
        </p:spPr>
        <p:txBody>
          <a:bodyPr anchor="t" rtlCol="false" tIns="0" lIns="0" bIns="0" rIns="0">
            <a:spAutoFit/>
          </a:bodyPr>
          <a:lstStyle/>
          <a:p>
            <a:pPr algn="l">
              <a:lnSpc>
                <a:spcPts val="2914"/>
              </a:lnSpc>
            </a:pPr>
            <a:r>
              <a:rPr lang="en-US" sz="3100">
                <a:solidFill>
                  <a:srgbClr val="FFB02C"/>
                </a:solidFill>
                <a:latin typeface="Questrial"/>
                <a:ea typeface="Questrial"/>
                <a:cs typeface="Questrial"/>
                <a:sym typeface="Questrial"/>
              </a:rPr>
              <a:t>Profesor Capstone:</a:t>
            </a:r>
          </a:p>
        </p:txBody>
      </p:sp>
      <p:sp>
        <p:nvSpPr>
          <p:cNvPr name="TextBox 15" id="15"/>
          <p:cNvSpPr txBox="true"/>
          <p:nvPr/>
        </p:nvSpPr>
        <p:spPr>
          <a:xfrm rot="0">
            <a:off x="5632056" y="6870411"/>
            <a:ext cx="3861590" cy="2299334"/>
          </a:xfrm>
          <a:prstGeom prst="rect">
            <a:avLst/>
          </a:prstGeom>
        </p:spPr>
        <p:txBody>
          <a:bodyPr anchor="t" rtlCol="false" tIns="0" lIns="0" bIns="0" rIns="0">
            <a:spAutoFit/>
          </a:bodyPr>
          <a:lstStyle/>
          <a:p>
            <a:pPr algn="l">
              <a:lnSpc>
                <a:spcPts val="4620"/>
              </a:lnSpc>
            </a:pPr>
            <a:r>
              <a:rPr lang="en-US" sz="3000" spc="231">
                <a:solidFill>
                  <a:srgbClr val="FFFFFF"/>
                </a:solidFill>
                <a:latin typeface="Questrial"/>
                <a:ea typeface="Questrial"/>
                <a:cs typeface="Questrial"/>
                <a:sym typeface="Questrial"/>
              </a:rPr>
              <a:t>Abraham Daque</a:t>
            </a:r>
          </a:p>
          <a:p>
            <a:pPr algn="l">
              <a:lnSpc>
                <a:spcPts val="4620"/>
              </a:lnSpc>
            </a:pPr>
            <a:r>
              <a:rPr lang="en-US" sz="3000" spc="231">
                <a:solidFill>
                  <a:srgbClr val="FFFFFF"/>
                </a:solidFill>
                <a:latin typeface="Questrial"/>
                <a:ea typeface="Questrial"/>
                <a:cs typeface="Questrial"/>
                <a:sym typeface="Questrial"/>
              </a:rPr>
              <a:t>Diego Rivera</a:t>
            </a:r>
          </a:p>
          <a:p>
            <a:pPr algn="l">
              <a:lnSpc>
                <a:spcPts val="4620"/>
              </a:lnSpc>
            </a:pPr>
            <a:r>
              <a:rPr lang="en-US" sz="3000" spc="231">
                <a:solidFill>
                  <a:srgbClr val="FFFFFF"/>
                </a:solidFill>
                <a:latin typeface="Questrial"/>
                <a:ea typeface="Questrial"/>
                <a:cs typeface="Questrial"/>
                <a:sym typeface="Questrial"/>
              </a:rPr>
              <a:t>Benjamín Ramírez</a:t>
            </a:r>
          </a:p>
          <a:p>
            <a:pPr algn="l">
              <a:lnSpc>
                <a:spcPts val="4620"/>
              </a:lnSpc>
            </a:pPr>
            <a:r>
              <a:rPr lang="en-US" sz="3000" spc="231">
                <a:solidFill>
                  <a:srgbClr val="FFFFFF"/>
                </a:solidFill>
                <a:latin typeface="Questrial"/>
                <a:ea typeface="Questrial"/>
                <a:cs typeface="Questrial"/>
                <a:sym typeface="Questrial"/>
              </a:rPr>
              <a:t>Thomas González</a:t>
            </a:r>
          </a:p>
        </p:txBody>
      </p:sp>
      <p:sp>
        <p:nvSpPr>
          <p:cNvPr name="TextBox 16" id="16"/>
          <p:cNvSpPr txBox="true"/>
          <p:nvPr/>
        </p:nvSpPr>
        <p:spPr>
          <a:xfrm rot="0">
            <a:off x="5632056" y="6472010"/>
            <a:ext cx="5020450" cy="397640"/>
          </a:xfrm>
          <a:prstGeom prst="rect">
            <a:avLst/>
          </a:prstGeom>
        </p:spPr>
        <p:txBody>
          <a:bodyPr anchor="t" rtlCol="false" tIns="0" lIns="0" bIns="0" rIns="0">
            <a:spAutoFit/>
          </a:bodyPr>
          <a:lstStyle/>
          <a:p>
            <a:pPr algn="l">
              <a:lnSpc>
                <a:spcPts val="2914"/>
              </a:lnSpc>
            </a:pPr>
            <a:r>
              <a:rPr lang="en-US" sz="3100">
                <a:solidFill>
                  <a:srgbClr val="FFB02C"/>
                </a:solidFill>
                <a:latin typeface="Questrial"/>
                <a:ea typeface="Questrial"/>
                <a:cs typeface="Questrial"/>
                <a:sym typeface="Questrial"/>
              </a:rPr>
              <a:t>Presentado por:</a:t>
            </a:r>
          </a:p>
        </p:txBody>
      </p:sp>
      <p:sp>
        <p:nvSpPr>
          <p:cNvPr name="TextBox 17" id="17"/>
          <p:cNvSpPr txBox="true"/>
          <p:nvPr/>
        </p:nvSpPr>
        <p:spPr>
          <a:xfrm rot="0">
            <a:off x="426735" y="8665172"/>
            <a:ext cx="5020450" cy="397640"/>
          </a:xfrm>
          <a:prstGeom prst="rect">
            <a:avLst/>
          </a:prstGeom>
        </p:spPr>
        <p:txBody>
          <a:bodyPr anchor="t" rtlCol="false" tIns="0" lIns="0" bIns="0" rIns="0">
            <a:spAutoFit/>
          </a:bodyPr>
          <a:lstStyle/>
          <a:p>
            <a:pPr algn="l">
              <a:lnSpc>
                <a:spcPts val="2914"/>
              </a:lnSpc>
            </a:pPr>
            <a:r>
              <a:rPr lang="en-US" sz="3100">
                <a:solidFill>
                  <a:srgbClr val="FFB02C"/>
                </a:solidFill>
                <a:latin typeface="Questrial"/>
                <a:ea typeface="Questrial"/>
                <a:cs typeface="Questrial"/>
                <a:sym typeface="Questrial"/>
              </a:rPr>
              <a:t>Profesor CITT:</a:t>
            </a:r>
          </a:p>
        </p:txBody>
      </p:sp>
      <p:sp>
        <p:nvSpPr>
          <p:cNvPr name="TextBox 18" id="18"/>
          <p:cNvSpPr txBox="true"/>
          <p:nvPr/>
        </p:nvSpPr>
        <p:spPr>
          <a:xfrm rot="0">
            <a:off x="426735" y="9230960"/>
            <a:ext cx="3735175" cy="384810"/>
          </a:xfrm>
          <a:prstGeom prst="rect">
            <a:avLst/>
          </a:prstGeom>
        </p:spPr>
        <p:txBody>
          <a:bodyPr anchor="t" rtlCol="false" tIns="0" lIns="0" bIns="0" rIns="0">
            <a:spAutoFit/>
          </a:bodyPr>
          <a:lstStyle/>
          <a:p>
            <a:pPr algn="l">
              <a:lnSpc>
                <a:spcPts val="2820"/>
              </a:lnSpc>
            </a:pPr>
            <a:r>
              <a:rPr lang="en-US" sz="3000">
                <a:solidFill>
                  <a:srgbClr val="FFFFFF"/>
                </a:solidFill>
                <a:latin typeface="Questrial"/>
                <a:ea typeface="Questrial"/>
                <a:cs typeface="Questrial"/>
                <a:sym typeface="Questrial"/>
              </a:rPr>
              <a:t>Francisco Savignone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CBCB"/>
        </a:solidFill>
      </p:bgPr>
    </p:bg>
    <p:spTree>
      <p:nvGrpSpPr>
        <p:cNvPr id="1" name=""/>
        <p:cNvGrpSpPr/>
        <p:nvPr/>
      </p:nvGrpSpPr>
      <p:grpSpPr>
        <a:xfrm>
          <a:off x="0" y="0"/>
          <a:ext cx="0" cy="0"/>
          <a:chOff x="0" y="0"/>
          <a:chExt cx="0" cy="0"/>
        </a:xfrm>
      </p:grpSpPr>
      <p:sp>
        <p:nvSpPr>
          <p:cNvPr name="TextBox 2" id="2"/>
          <p:cNvSpPr txBox="true"/>
          <p:nvPr/>
        </p:nvSpPr>
        <p:spPr>
          <a:xfrm rot="0">
            <a:off x="3918675" y="287655"/>
            <a:ext cx="10450651" cy="74104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000000"/>
                </a:solidFill>
                <a:latin typeface="Now Bold"/>
                <a:ea typeface="Now Bold"/>
                <a:cs typeface="Now Bold"/>
                <a:sym typeface="Now Bold"/>
              </a:rPr>
              <a:t>MODELO DE DATOS</a:t>
            </a:r>
          </a:p>
        </p:txBody>
      </p:sp>
      <p:sp>
        <p:nvSpPr>
          <p:cNvPr name="Freeform 3" id="3"/>
          <p:cNvSpPr/>
          <p:nvPr/>
        </p:nvSpPr>
        <p:spPr>
          <a:xfrm flipH="false" flipV="false" rot="0">
            <a:off x="654483" y="1276719"/>
            <a:ext cx="16979035" cy="8425846"/>
          </a:xfrm>
          <a:custGeom>
            <a:avLst/>
            <a:gdLst/>
            <a:ahLst/>
            <a:cxnLst/>
            <a:rect r="r" b="b" t="t" l="l"/>
            <a:pathLst>
              <a:path h="8425846" w="16979035">
                <a:moveTo>
                  <a:pt x="0" y="0"/>
                </a:moveTo>
                <a:lnTo>
                  <a:pt x="16979034" y="0"/>
                </a:lnTo>
                <a:lnTo>
                  <a:pt x="16979034" y="8425846"/>
                </a:lnTo>
                <a:lnTo>
                  <a:pt x="0" y="8425846"/>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9628" y="7712017"/>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111851" y="-3920191"/>
            <a:ext cx="6294897" cy="6294897"/>
          </a:xfrm>
          <a:custGeom>
            <a:avLst/>
            <a:gdLst/>
            <a:ahLst/>
            <a:cxnLst/>
            <a:rect r="r" b="b" t="t" l="l"/>
            <a:pathLst>
              <a:path h="6294897" w="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113779" y="5266067"/>
            <a:ext cx="614216" cy="1213431"/>
            <a:chOff x="0" y="0"/>
            <a:chExt cx="1120320" cy="2213280"/>
          </a:xfrm>
        </p:grpSpPr>
        <p:sp>
          <p:nvSpPr>
            <p:cNvPr name="Freeform 5" id="5"/>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6" id="6"/>
          <p:cNvGrpSpPr/>
          <p:nvPr/>
        </p:nvGrpSpPr>
        <p:grpSpPr>
          <a:xfrm rot="0">
            <a:off x="10113779" y="3807502"/>
            <a:ext cx="614216" cy="1207905"/>
            <a:chOff x="0" y="0"/>
            <a:chExt cx="1120320" cy="2203200"/>
          </a:xfrm>
        </p:grpSpPr>
        <p:sp>
          <p:nvSpPr>
            <p:cNvPr name="Freeform 7" id="7"/>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8" id="8"/>
          <p:cNvGrpSpPr/>
          <p:nvPr/>
        </p:nvGrpSpPr>
        <p:grpSpPr>
          <a:xfrm rot="0">
            <a:off x="9871803" y="3586053"/>
            <a:ext cx="292502" cy="292897"/>
            <a:chOff x="0" y="0"/>
            <a:chExt cx="533520" cy="534240"/>
          </a:xfrm>
        </p:grpSpPr>
        <p:sp>
          <p:nvSpPr>
            <p:cNvPr name="Freeform 9" id="9"/>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10" id="10"/>
          <p:cNvGrpSpPr/>
          <p:nvPr/>
        </p:nvGrpSpPr>
        <p:grpSpPr>
          <a:xfrm rot="0">
            <a:off x="9946409" y="3661053"/>
            <a:ext cx="142896" cy="142896"/>
            <a:chOff x="0" y="0"/>
            <a:chExt cx="260640" cy="260640"/>
          </a:xfrm>
        </p:grpSpPr>
        <p:sp>
          <p:nvSpPr>
            <p:cNvPr name="Freeform 11" id="11"/>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2" id="12"/>
          <p:cNvGrpSpPr/>
          <p:nvPr/>
        </p:nvGrpSpPr>
        <p:grpSpPr>
          <a:xfrm rot="0">
            <a:off x="10398079" y="5777847"/>
            <a:ext cx="292502" cy="292502"/>
            <a:chOff x="0" y="0"/>
            <a:chExt cx="390003" cy="390003"/>
          </a:xfrm>
        </p:grpSpPr>
        <p:grpSp>
          <p:nvGrpSpPr>
            <p:cNvPr name="Group 13" id="13"/>
            <p:cNvGrpSpPr/>
            <p:nvPr/>
          </p:nvGrpSpPr>
          <p:grpSpPr>
            <a:xfrm rot="0">
              <a:off x="0" y="0"/>
              <a:ext cx="390003" cy="390003"/>
              <a:chOff x="0" y="0"/>
              <a:chExt cx="533520" cy="533520"/>
            </a:xfrm>
          </p:grpSpPr>
          <p:sp>
            <p:nvSpPr>
              <p:cNvPr name="Freeform 14" id="14"/>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5" id="15"/>
            <p:cNvGrpSpPr/>
            <p:nvPr/>
          </p:nvGrpSpPr>
          <p:grpSpPr>
            <a:xfrm rot="0">
              <a:off x="99475" y="99475"/>
              <a:ext cx="190528" cy="190528"/>
              <a:chOff x="0" y="0"/>
              <a:chExt cx="260640" cy="260640"/>
            </a:xfrm>
          </p:grpSpPr>
          <p:sp>
            <p:nvSpPr>
              <p:cNvPr name="Freeform 16" id="16"/>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grpSp>
        <p:nvGrpSpPr>
          <p:cNvPr name="Group 17" id="17"/>
          <p:cNvGrpSpPr/>
          <p:nvPr/>
        </p:nvGrpSpPr>
        <p:grpSpPr>
          <a:xfrm rot="0">
            <a:off x="9871803" y="6408050"/>
            <a:ext cx="292502" cy="290529"/>
            <a:chOff x="0" y="0"/>
            <a:chExt cx="533520" cy="529920"/>
          </a:xfrm>
        </p:grpSpPr>
        <p:sp>
          <p:nvSpPr>
            <p:cNvPr name="Freeform 18" id="18"/>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9" id="19"/>
          <p:cNvGrpSpPr/>
          <p:nvPr/>
        </p:nvGrpSpPr>
        <p:grpSpPr>
          <a:xfrm rot="0">
            <a:off x="9946409" y="6482656"/>
            <a:ext cx="142896" cy="140922"/>
            <a:chOff x="0" y="0"/>
            <a:chExt cx="260640" cy="257040"/>
          </a:xfrm>
        </p:grpSpPr>
        <p:sp>
          <p:nvSpPr>
            <p:cNvPr name="Freeform 20" id="20"/>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21" id="21"/>
          <p:cNvGrpSpPr/>
          <p:nvPr/>
        </p:nvGrpSpPr>
        <p:grpSpPr>
          <a:xfrm rot="0">
            <a:off x="7615863" y="3788160"/>
            <a:ext cx="2705154" cy="2710286"/>
            <a:chOff x="0" y="0"/>
            <a:chExt cx="4934160" cy="4943520"/>
          </a:xfrm>
        </p:grpSpPr>
        <p:sp>
          <p:nvSpPr>
            <p:cNvPr name="Freeform 22" id="22"/>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366994"/>
            </a:solidFill>
          </p:spPr>
        </p:sp>
      </p:grpSp>
      <p:sp>
        <p:nvSpPr>
          <p:cNvPr name="Freeform 23" id="23"/>
          <p:cNvSpPr/>
          <p:nvPr/>
        </p:nvSpPr>
        <p:spPr>
          <a:xfrm flipH="false" flipV="false" rot="0">
            <a:off x="8443938" y="4245612"/>
            <a:ext cx="1049005" cy="1041376"/>
          </a:xfrm>
          <a:custGeom>
            <a:avLst/>
            <a:gdLst/>
            <a:ahLst/>
            <a:cxnLst/>
            <a:rect r="r" b="b" t="t" l="l"/>
            <a:pathLst>
              <a:path h="1041376" w="1049005">
                <a:moveTo>
                  <a:pt x="0" y="0"/>
                </a:moveTo>
                <a:lnTo>
                  <a:pt x="1049005" y="0"/>
                </a:lnTo>
                <a:lnTo>
                  <a:pt x="1049005" y="1041376"/>
                </a:lnTo>
                <a:lnTo>
                  <a:pt x="0" y="1041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3467415" y="4271303"/>
            <a:ext cx="4069004" cy="1518487"/>
          </a:xfrm>
          <a:prstGeom prst="rect">
            <a:avLst/>
          </a:prstGeom>
        </p:spPr>
        <p:txBody>
          <a:bodyPr anchor="t" rtlCol="false" tIns="0" lIns="0" bIns="0" rIns="0">
            <a:spAutoFit/>
          </a:bodyPr>
          <a:lstStyle/>
          <a:p>
            <a:pPr algn="l" marL="0" indent="0" lvl="0">
              <a:lnSpc>
                <a:spcPts val="6082"/>
              </a:lnSpc>
              <a:spcBef>
                <a:spcPct val="0"/>
              </a:spcBef>
            </a:pPr>
            <a:r>
              <a:rPr lang="en-US" b="true" sz="4407" spc="431">
                <a:solidFill>
                  <a:srgbClr val="FFFBFB"/>
                </a:solidFill>
                <a:latin typeface="TT Drugs Bold"/>
                <a:ea typeface="TT Drugs Bold"/>
                <a:cs typeface="TT Drugs Bold"/>
                <a:sym typeface="TT Drugs Bold"/>
              </a:rPr>
              <a:t>Tecnologías Utilizadas</a:t>
            </a:r>
          </a:p>
        </p:txBody>
      </p:sp>
      <p:sp>
        <p:nvSpPr>
          <p:cNvPr name="TextBox 25" id="25"/>
          <p:cNvSpPr txBox="true"/>
          <p:nvPr/>
        </p:nvSpPr>
        <p:spPr>
          <a:xfrm rot="0">
            <a:off x="8033679" y="5370701"/>
            <a:ext cx="1775849" cy="602919"/>
          </a:xfrm>
          <a:prstGeom prst="rect">
            <a:avLst/>
          </a:prstGeom>
        </p:spPr>
        <p:txBody>
          <a:bodyPr anchor="t" rtlCol="false" tIns="0" lIns="0" bIns="0" rIns="0">
            <a:spAutoFit/>
          </a:bodyPr>
          <a:lstStyle/>
          <a:p>
            <a:pPr algn="ctr" marL="0" indent="0" lvl="0">
              <a:lnSpc>
                <a:spcPts val="2382"/>
              </a:lnSpc>
              <a:spcBef>
                <a:spcPct val="0"/>
              </a:spcBef>
            </a:pPr>
            <a:r>
              <a:rPr lang="en-US" sz="1726" spc="169">
                <a:solidFill>
                  <a:srgbClr val="000000"/>
                </a:solidFill>
                <a:latin typeface="TT Drugs"/>
                <a:ea typeface="TT Drugs"/>
                <a:cs typeface="TT Drugs"/>
                <a:sym typeface="TT Drugs"/>
              </a:rPr>
              <a:t>L</a:t>
            </a:r>
            <a:r>
              <a:rPr lang="en-US" sz="1726" spc="169">
                <a:solidFill>
                  <a:srgbClr val="000000"/>
                </a:solidFill>
                <a:latin typeface="TT Drugs"/>
                <a:ea typeface="TT Drugs"/>
                <a:cs typeface="TT Drugs"/>
                <a:sym typeface="TT Drugs"/>
              </a:rPr>
              <a:t>enguajes de desarrollo</a:t>
            </a:r>
          </a:p>
        </p:txBody>
      </p:sp>
      <p:grpSp>
        <p:nvGrpSpPr>
          <p:cNvPr name="Group 26" id="26"/>
          <p:cNvGrpSpPr/>
          <p:nvPr/>
        </p:nvGrpSpPr>
        <p:grpSpPr>
          <a:xfrm rot="0">
            <a:off x="10244438" y="2303542"/>
            <a:ext cx="3369896" cy="1315669"/>
            <a:chOff x="0" y="0"/>
            <a:chExt cx="4493195" cy="1754225"/>
          </a:xfrm>
        </p:grpSpPr>
        <p:grpSp>
          <p:nvGrpSpPr>
            <p:cNvPr name="Group 27" id="27"/>
            <p:cNvGrpSpPr/>
            <p:nvPr/>
          </p:nvGrpSpPr>
          <p:grpSpPr>
            <a:xfrm rot="0">
              <a:off x="0" y="0"/>
              <a:ext cx="4493195" cy="1754225"/>
              <a:chOff x="0" y="0"/>
              <a:chExt cx="6146640" cy="2399760"/>
            </a:xfrm>
          </p:grpSpPr>
          <p:sp>
            <p:nvSpPr>
              <p:cNvPr name="Freeform 28" id="28"/>
              <p:cNvSpPr/>
              <p:nvPr/>
            </p:nvSpPr>
            <p:spPr>
              <a:xfrm flipH="false" flipV="false" rot="0">
                <a:off x="0" y="0"/>
                <a:ext cx="6146673" cy="2399792"/>
              </a:xfrm>
              <a:custGeom>
                <a:avLst/>
                <a:gdLst/>
                <a:ahLst/>
                <a:cxnLst/>
                <a:rect r="r" b="b" t="t" l="l"/>
                <a:pathLst>
                  <a:path h="2399792" w="6146673">
                    <a:moveTo>
                      <a:pt x="4943221" y="0"/>
                    </a:moveTo>
                    <a:cubicBezTo>
                      <a:pt x="1211072" y="0"/>
                      <a:pt x="1211072" y="0"/>
                      <a:pt x="1211072" y="0"/>
                    </a:cubicBezTo>
                    <a:cubicBezTo>
                      <a:pt x="556006" y="0"/>
                      <a:pt x="15240" y="540893"/>
                      <a:pt x="15240" y="1196086"/>
                    </a:cubicBezTo>
                    <a:cubicBezTo>
                      <a:pt x="15240" y="1409446"/>
                      <a:pt x="68580" y="1607439"/>
                      <a:pt x="167513" y="1782699"/>
                    </a:cubicBezTo>
                    <a:cubicBezTo>
                      <a:pt x="0" y="2262632"/>
                      <a:pt x="0" y="2262632"/>
                      <a:pt x="0" y="2262632"/>
                    </a:cubicBezTo>
                    <a:cubicBezTo>
                      <a:pt x="502666" y="2163572"/>
                      <a:pt x="502666" y="2163572"/>
                      <a:pt x="502666" y="2163572"/>
                    </a:cubicBezTo>
                    <a:cubicBezTo>
                      <a:pt x="700659" y="2308352"/>
                      <a:pt x="951992" y="2399792"/>
                      <a:pt x="1211072" y="2399792"/>
                    </a:cubicBezTo>
                    <a:cubicBezTo>
                      <a:pt x="4943221" y="2399792"/>
                      <a:pt x="4943221" y="2399792"/>
                      <a:pt x="4943221" y="2399792"/>
                    </a:cubicBezTo>
                    <a:cubicBezTo>
                      <a:pt x="5605907" y="2399792"/>
                      <a:pt x="6146673" y="1858899"/>
                      <a:pt x="6146673" y="1196086"/>
                    </a:cubicBezTo>
                    <a:cubicBezTo>
                      <a:pt x="6146673" y="540893"/>
                      <a:pt x="5605907" y="0"/>
                      <a:pt x="4943221" y="0"/>
                    </a:cubicBezTo>
                    <a:close/>
                  </a:path>
                </a:pathLst>
              </a:custGeom>
              <a:solidFill>
                <a:srgbClr val="366994"/>
              </a:solidFill>
            </p:spPr>
          </p:sp>
        </p:grpSp>
        <p:grpSp>
          <p:nvGrpSpPr>
            <p:cNvPr name="Group 29" id="29"/>
            <p:cNvGrpSpPr/>
            <p:nvPr/>
          </p:nvGrpSpPr>
          <p:grpSpPr>
            <a:xfrm rot="0">
              <a:off x="238949" y="257371"/>
              <a:ext cx="1285800" cy="1285800"/>
              <a:chOff x="0" y="0"/>
              <a:chExt cx="1758960" cy="1758960"/>
            </a:xfrm>
          </p:grpSpPr>
          <p:sp>
            <p:nvSpPr>
              <p:cNvPr name="Freeform 30" id="30"/>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31" id="31"/>
            <p:cNvSpPr/>
            <p:nvPr/>
          </p:nvSpPr>
          <p:spPr>
            <a:xfrm flipH="false" flipV="false" rot="0">
              <a:off x="457336" y="439879"/>
              <a:ext cx="849027" cy="874466"/>
            </a:xfrm>
            <a:custGeom>
              <a:avLst/>
              <a:gdLst/>
              <a:ahLst/>
              <a:cxnLst/>
              <a:rect r="r" b="b" t="t" l="l"/>
              <a:pathLst>
                <a:path h="874466" w="849027">
                  <a:moveTo>
                    <a:pt x="0" y="0"/>
                  </a:moveTo>
                  <a:lnTo>
                    <a:pt x="849027" y="0"/>
                  </a:lnTo>
                  <a:lnTo>
                    <a:pt x="849027" y="874467"/>
                  </a:lnTo>
                  <a:lnTo>
                    <a:pt x="0" y="874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1710070" y="501343"/>
              <a:ext cx="2706088" cy="642415"/>
            </a:xfrm>
            <a:prstGeom prst="rect">
              <a:avLst/>
            </a:prstGeom>
          </p:spPr>
          <p:txBody>
            <a:bodyPr anchor="t" rtlCol="false" tIns="0" lIns="0" bIns="0" rIns="0">
              <a:spAutoFit/>
            </a:bodyPr>
            <a:lstStyle/>
            <a:p>
              <a:pPr algn="l" marL="0" indent="0" lvl="0">
                <a:lnSpc>
                  <a:spcPts val="4020"/>
                </a:lnSpc>
                <a:spcBef>
                  <a:spcPct val="0"/>
                </a:spcBef>
              </a:pPr>
              <a:r>
                <a:rPr lang="en-US" b="true" sz="2913" spc="29">
                  <a:solidFill>
                    <a:srgbClr val="FFFFFF"/>
                  </a:solidFill>
                  <a:latin typeface="TT Drugs Bold"/>
                  <a:ea typeface="TT Drugs Bold"/>
                  <a:cs typeface="TT Drugs Bold"/>
                  <a:sym typeface="TT Drugs Bold"/>
                </a:rPr>
                <a:t>JavaScript</a:t>
              </a:r>
            </a:p>
          </p:txBody>
        </p:sp>
      </p:grpSp>
      <p:grpSp>
        <p:nvGrpSpPr>
          <p:cNvPr name="Group 33" id="33"/>
          <p:cNvGrpSpPr/>
          <p:nvPr/>
        </p:nvGrpSpPr>
        <p:grpSpPr>
          <a:xfrm rot="0">
            <a:off x="10987099" y="3827239"/>
            <a:ext cx="3584240" cy="1316064"/>
            <a:chOff x="0" y="0"/>
            <a:chExt cx="4778987" cy="1754751"/>
          </a:xfrm>
        </p:grpSpPr>
        <p:grpSp>
          <p:nvGrpSpPr>
            <p:cNvPr name="Group 34" id="34"/>
            <p:cNvGrpSpPr/>
            <p:nvPr/>
          </p:nvGrpSpPr>
          <p:grpSpPr>
            <a:xfrm rot="0">
              <a:off x="0" y="0"/>
              <a:ext cx="4778987" cy="1754751"/>
              <a:chOff x="0" y="0"/>
              <a:chExt cx="6537600" cy="2400480"/>
            </a:xfrm>
          </p:grpSpPr>
          <p:sp>
            <p:nvSpPr>
              <p:cNvPr name="Freeform 35" id="35"/>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36" id="36"/>
            <p:cNvGrpSpPr/>
            <p:nvPr/>
          </p:nvGrpSpPr>
          <p:grpSpPr>
            <a:xfrm rot="0">
              <a:off x="536320" y="234212"/>
              <a:ext cx="1285800" cy="1288432"/>
              <a:chOff x="0" y="0"/>
              <a:chExt cx="1758960" cy="1762560"/>
            </a:xfrm>
          </p:grpSpPr>
          <p:sp>
            <p:nvSpPr>
              <p:cNvPr name="Freeform 37" id="37"/>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sp>
          <p:nvSpPr>
            <p:cNvPr name="Freeform 38" id="38"/>
            <p:cNvSpPr/>
            <p:nvPr/>
          </p:nvSpPr>
          <p:spPr>
            <a:xfrm flipH="false" flipV="false" rot="0">
              <a:off x="800929" y="435315"/>
              <a:ext cx="756582" cy="886753"/>
            </a:xfrm>
            <a:custGeom>
              <a:avLst/>
              <a:gdLst/>
              <a:ahLst/>
              <a:cxnLst/>
              <a:rect r="r" b="b" t="t" l="l"/>
              <a:pathLst>
                <a:path h="886753" w="756582">
                  <a:moveTo>
                    <a:pt x="0" y="0"/>
                  </a:moveTo>
                  <a:lnTo>
                    <a:pt x="756582" y="0"/>
                  </a:lnTo>
                  <a:lnTo>
                    <a:pt x="756582" y="886753"/>
                  </a:lnTo>
                  <a:lnTo>
                    <a:pt x="0" y="886753"/>
                  </a:lnTo>
                  <a:lnTo>
                    <a:pt x="0" y="0"/>
                  </a:lnTo>
                  <a:close/>
                </a:path>
              </a:pathLst>
            </a:custGeom>
            <a:blipFill>
              <a:blip r:embed="rId8"/>
              <a:stretch>
                <a:fillRect l="0" t="-20374" r="0" b="0"/>
              </a:stretch>
            </a:blipFill>
          </p:spPr>
        </p:sp>
        <p:sp>
          <p:nvSpPr>
            <p:cNvPr name="TextBox 39" id="39"/>
            <p:cNvSpPr txBox="true"/>
            <p:nvPr/>
          </p:nvSpPr>
          <p:spPr>
            <a:xfrm rot="0">
              <a:off x="2007316" y="528909"/>
              <a:ext cx="2706088" cy="642415"/>
            </a:xfrm>
            <a:prstGeom prst="rect">
              <a:avLst/>
            </a:prstGeom>
          </p:spPr>
          <p:txBody>
            <a:bodyPr anchor="t" rtlCol="false" tIns="0" lIns="0" bIns="0" rIns="0">
              <a:spAutoFit/>
            </a:bodyPr>
            <a:lstStyle/>
            <a:p>
              <a:pPr algn="l" marL="0" indent="0" lvl="0">
                <a:lnSpc>
                  <a:spcPts val="4020"/>
                </a:lnSpc>
                <a:spcBef>
                  <a:spcPct val="0"/>
                </a:spcBef>
              </a:pPr>
              <a:r>
                <a:rPr lang="en-US" b="true" sz="2913" spc="29">
                  <a:solidFill>
                    <a:srgbClr val="FFFFFF"/>
                  </a:solidFill>
                  <a:latin typeface="TT Drugs Bold"/>
                  <a:ea typeface="TT Drugs Bold"/>
                  <a:cs typeface="TT Drugs Bold"/>
                  <a:sym typeface="TT Drugs Bold"/>
                </a:rPr>
                <a:t>CSS</a:t>
              </a:r>
            </a:p>
          </p:txBody>
        </p:sp>
      </p:grpSp>
      <p:grpSp>
        <p:nvGrpSpPr>
          <p:cNvPr name="Group 40" id="40"/>
          <p:cNvGrpSpPr/>
          <p:nvPr/>
        </p:nvGrpSpPr>
        <p:grpSpPr>
          <a:xfrm rot="0">
            <a:off x="10244438" y="6665421"/>
            <a:ext cx="3369896" cy="1318037"/>
            <a:chOff x="0" y="0"/>
            <a:chExt cx="4493195" cy="1757383"/>
          </a:xfrm>
        </p:grpSpPr>
        <p:grpSp>
          <p:nvGrpSpPr>
            <p:cNvPr name="Group 41" id="41"/>
            <p:cNvGrpSpPr/>
            <p:nvPr/>
          </p:nvGrpSpPr>
          <p:grpSpPr>
            <a:xfrm rot="0">
              <a:off x="0" y="0"/>
              <a:ext cx="4493195" cy="1757383"/>
              <a:chOff x="0" y="0"/>
              <a:chExt cx="6146640" cy="2404080"/>
            </a:xfrm>
          </p:grpSpPr>
          <p:sp>
            <p:nvSpPr>
              <p:cNvPr name="Freeform 42" id="42"/>
              <p:cNvSpPr/>
              <p:nvPr/>
            </p:nvSpPr>
            <p:spPr>
              <a:xfrm flipH="false" flipV="false" rot="0">
                <a:off x="0" y="0"/>
                <a:ext cx="6146673" cy="2404110"/>
              </a:xfrm>
              <a:custGeom>
                <a:avLst/>
                <a:gdLst/>
                <a:ahLst/>
                <a:cxnLst/>
                <a:rect r="r" b="b" t="t" l="l"/>
                <a:pathLst>
                  <a:path h="2404110" w="6146673">
                    <a:moveTo>
                      <a:pt x="4943221" y="0"/>
                    </a:moveTo>
                    <a:cubicBezTo>
                      <a:pt x="1211072" y="0"/>
                      <a:pt x="1211072" y="0"/>
                      <a:pt x="1211072" y="0"/>
                    </a:cubicBezTo>
                    <a:cubicBezTo>
                      <a:pt x="952119" y="0"/>
                      <a:pt x="700786" y="83947"/>
                      <a:pt x="502666" y="228981"/>
                    </a:cubicBezTo>
                    <a:cubicBezTo>
                      <a:pt x="0" y="137414"/>
                      <a:pt x="0" y="137414"/>
                      <a:pt x="0" y="137414"/>
                    </a:cubicBezTo>
                    <a:cubicBezTo>
                      <a:pt x="167513" y="618236"/>
                      <a:pt x="167513" y="618236"/>
                      <a:pt x="167513" y="618236"/>
                    </a:cubicBezTo>
                    <a:cubicBezTo>
                      <a:pt x="68580" y="793750"/>
                      <a:pt x="15240" y="992124"/>
                      <a:pt x="15240" y="1198245"/>
                    </a:cubicBezTo>
                    <a:cubicBezTo>
                      <a:pt x="15240" y="1862201"/>
                      <a:pt x="556006" y="2404110"/>
                      <a:pt x="1211072" y="2404110"/>
                    </a:cubicBezTo>
                    <a:cubicBezTo>
                      <a:pt x="4943221" y="2404110"/>
                      <a:pt x="4943221" y="2404110"/>
                      <a:pt x="4943221" y="2404110"/>
                    </a:cubicBezTo>
                    <a:cubicBezTo>
                      <a:pt x="5605907" y="2404110"/>
                      <a:pt x="6146673" y="1862201"/>
                      <a:pt x="6146673" y="1198245"/>
                    </a:cubicBezTo>
                    <a:cubicBezTo>
                      <a:pt x="6146673" y="541909"/>
                      <a:pt x="5605907" y="0"/>
                      <a:pt x="4943221" y="0"/>
                    </a:cubicBezTo>
                    <a:close/>
                  </a:path>
                </a:pathLst>
              </a:custGeom>
              <a:solidFill>
                <a:srgbClr val="366994"/>
              </a:solidFill>
            </p:spPr>
          </p:sp>
        </p:grpSp>
        <p:grpSp>
          <p:nvGrpSpPr>
            <p:cNvPr name="Group 43" id="43"/>
            <p:cNvGrpSpPr/>
            <p:nvPr/>
          </p:nvGrpSpPr>
          <p:grpSpPr>
            <a:xfrm rot="0">
              <a:off x="238949" y="234739"/>
              <a:ext cx="1285800" cy="1287905"/>
              <a:chOff x="0" y="0"/>
              <a:chExt cx="1758960" cy="1761840"/>
            </a:xfrm>
          </p:grpSpPr>
          <p:sp>
            <p:nvSpPr>
              <p:cNvPr name="Freeform 44" id="44"/>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sp>
          <p:nvSpPr>
            <p:cNvPr name="Freeform 45" id="45"/>
            <p:cNvSpPr/>
            <p:nvPr/>
          </p:nvSpPr>
          <p:spPr>
            <a:xfrm flipH="false" flipV="false" rot="0">
              <a:off x="422019" y="435653"/>
              <a:ext cx="919661" cy="914645"/>
            </a:xfrm>
            <a:custGeom>
              <a:avLst/>
              <a:gdLst/>
              <a:ahLst/>
              <a:cxnLst/>
              <a:rect r="r" b="b" t="t" l="l"/>
              <a:pathLst>
                <a:path h="914645" w="919661">
                  <a:moveTo>
                    <a:pt x="0" y="0"/>
                  </a:moveTo>
                  <a:lnTo>
                    <a:pt x="919661" y="0"/>
                  </a:lnTo>
                  <a:lnTo>
                    <a:pt x="919661" y="914645"/>
                  </a:lnTo>
                  <a:lnTo>
                    <a:pt x="0" y="9146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6" id="46"/>
            <p:cNvSpPr txBox="true"/>
            <p:nvPr/>
          </p:nvSpPr>
          <p:spPr>
            <a:xfrm rot="0">
              <a:off x="1710070" y="543193"/>
              <a:ext cx="2413234" cy="642415"/>
            </a:xfrm>
            <a:prstGeom prst="rect">
              <a:avLst/>
            </a:prstGeom>
          </p:spPr>
          <p:txBody>
            <a:bodyPr anchor="t" rtlCol="false" tIns="0" lIns="0" bIns="0" rIns="0">
              <a:spAutoFit/>
            </a:bodyPr>
            <a:lstStyle/>
            <a:p>
              <a:pPr algn="l" marL="0" indent="0" lvl="0">
                <a:lnSpc>
                  <a:spcPts val="4020"/>
                </a:lnSpc>
                <a:spcBef>
                  <a:spcPct val="0"/>
                </a:spcBef>
              </a:pPr>
              <a:r>
                <a:rPr lang="en-US" b="true" sz="2913" spc="29">
                  <a:solidFill>
                    <a:srgbClr val="FFFFFF"/>
                  </a:solidFill>
                  <a:latin typeface="TT Drugs Bold"/>
                  <a:ea typeface="TT Drugs Bold"/>
                  <a:cs typeface="TT Drugs Bold"/>
                  <a:sym typeface="TT Drugs Bold"/>
                </a:rPr>
                <a:t>Python</a:t>
              </a:r>
            </a:p>
          </p:txBody>
        </p:sp>
      </p:grpSp>
      <p:grpSp>
        <p:nvGrpSpPr>
          <p:cNvPr name="Group 47" id="47"/>
          <p:cNvGrpSpPr/>
          <p:nvPr/>
        </p:nvGrpSpPr>
        <p:grpSpPr>
          <a:xfrm rot="0">
            <a:off x="10987099" y="5266067"/>
            <a:ext cx="3584240" cy="1316064"/>
            <a:chOff x="0" y="0"/>
            <a:chExt cx="4778987" cy="1754751"/>
          </a:xfrm>
        </p:grpSpPr>
        <p:grpSp>
          <p:nvGrpSpPr>
            <p:cNvPr name="Group 48" id="48"/>
            <p:cNvGrpSpPr/>
            <p:nvPr/>
          </p:nvGrpSpPr>
          <p:grpSpPr>
            <a:xfrm rot="0">
              <a:off x="0" y="0"/>
              <a:ext cx="4778987" cy="1754751"/>
              <a:chOff x="0" y="0"/>
              <a:chExt cx="6537600" cy="2400480"/>
            </a:xfrm>
          </p:grpSpPr>
          <p:sp>
            <p:nvSpPr>
              <p:cNvPr name="Freeform 49" id="49"/>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50" id="50"/>
            <p:cNvGrpSpPr/>
            <p:nvPr/>
          </p:nvGrpSpPr>
          <p:grpSpPr>
            <a:xfrm rot="0">
              <a:off x="534534" y="234212"/>
              <a:ext cx="1285800" cy="1285800"/>
              <a:chOff x="0" y="0"/>
              <a:chExt cx="1758960" cy="1758960"/>
            </a:xfrm>
          </p:grpSpPr>
          <p:sp>
            <p:nvSpPr>
              <p:cNvPr name="Freeform 51" id="51"/>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52" id="52"/>
            <p:cNvSpPr/>
            <p:nvPr/>
          </p:nvSpPr>
          <p:spPr>
            <a:xfrm flipH="false" flipV="false" rot="0">
              <a:off x="782878" y="426893"/>
              <a:ext cx="789113" cy="900440"/>
            </a:xfrm>
            <a:custGeom>
              <a:avLst/>
              <a:gdLst/>
              <a:ahLst/>
              <a:cxnLst/>
              <a:rect r="r" b="b" t="t" l="l"/>
              <a:pathLst>
                <a:path h="900440" w="789113">
                  <a:moveTo>
                    <a:pt x="0" y="0"/>
                  </a:moveTo>
                  <a:lnTo>
                    <a:pt x="789113" y="0"/>
                  </a:lnTo>
                  <a:lnTo>
                    <a:pt x="789113" y="900439"/>
                  </a:lnTo>
                  <a:lnTo>
                    <a:pt x="0" y="9004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3" id="53"/>
            <p:cNvSpPr txBox="true"/>
            <p:nvPr/>
          </p:nvSpPr>
          <p:spPr>
            <a:xfrm rot="0">
              <a:off x="2005655" y="478184"/>
              <a:ext cx="2706088" cy="642415"/>
            </a:xfrm>
            <a:prstGeom prst="rect">
              <a:avLst/>
            </a:prstGeom>
          </p:spPr>
          <p:txBody>
            <a:bodyPr anchor="t" rtlCol="false" tIns="0" lIns="0" bIns="0" rIns="0">
              <a:spAutoFit/>
            </a:bodyPr>
            <a:lstStyle/>
            <a:p>
              <a:pPr algn="l" marL="0" indent="0" lvl="0">
                <a:lnSpc>
                  <a:spcPts val="4020"/>
                </a:lnSpc>
                <a:spcBef>
                  <a:spcPct val="0"/>
                </a:spcBef>
              </a:pPr>
              <a:r>
                <a:rPr lang="en-US" b="true" sz="2913" spc="29">
                  <a:solidFill>
                    <a:srgbClr val="FFFFFF"/>
                  </a:solidFill>
                  <a:latin typeface="TT Drugs Bold"/>
                  <a:ea typeface="TT Drugs Bold"/>
                  <a:cs typeface="TT Drugs Bold"/>
                  <a:sym typeface="TT Drugs Bold"/>
                </a:rPr>
                <a:t>HTML</a:t>
              </a:r>
            </a:p>
          </p:txBody>
        </p:sp>
      </p:grpSp>
      <p:grpSp>
        <p:nvGrpSpPr>
          <p:cNvPr name="Group 54" id="54"/>
          <p:cNvGrpSpPr/>
          <p:nvPr/>
        </p:nvGrpSpPr>
        <p:grpSpPr>
          <a:xfrm rot="1592761">
            <a:off x="10285736" y="4539548"/>
            <a:ext cx="614216" cy="1207905"/>
            <a:chOff x="0" y="0"/>
            <a:chExt cx="1120320" cy="2203200"/>
          </a:xfrm>
        </p:grpSpPr>
        <p:sp>
          <p:nvSpPr>
            <p:cNvPr name="Freeform 55" id="5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56" id="56"/>
          <p:cNvGrpSpPr/>
          <p:nvPr/>
        </p:nvGrpSpPr>
        <p:grpSpPr>
          <a:xfrm rot="0">
            <a:off x="10446593" y="4339020"/>
            <a:ext cx="292502" cy="292502"/>
            <a:chOff x="0" y="0"/>
            <a:chExt cx="390003" cy="390003"/>
          </a:xfrm>
        </p:grpSpPr>
        <p:grpSp>
          <p:nvGrpSpPr>
            <p:cNvPr name="Group 57" id="57"/>
            <p:cNvGrpSpPr/>
            <p:nvPr/>
          </p:nvGrpSpPr>
          <p:grpSpPr>
            <a:xfrm rot="0">
              <a:off x="0" y="0"/>
              <a:ext cx="390003" cy="390003"/>
              <a:chOff x="0" y="0"/>
              <a:chExt cx="533520" cy="533520"/>
            </a:xfrm>
          </p:grpSpPr>
          <p:sp>
            <p:nvSpPr>
              <p:cNvPr name="Freeform 58" id="58"/>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59" id="59"/>
            <p:cNvGrpSpPr/>
            <p:nvPr/>
          </p:nvGrpSpPr>
          <p:grpSpPr>
            <a:xfrm rot="0">
              <a:off x="99475" y="99475"/>
              <a:ext cx="190528" cy="190528"/>
              <a:chOff x="0" y="0"/>
              <a:chExt cx="260640" cy="260640"/>
            </a:xfrm>
          </p:grpSpPr>
          <p:sp>
            <p:nvSpPr>
              <p:cNvPr name="Freeform 60" id="60"/>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9628" y="7712017"/>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111851" y="-3920191"/>
            <a:ext cx="6294897" cy="6294897"/>
          </a:xfrm>
          <a:custGeom>
            <a:avLst/>
            <a:gdLst/>
            <a:ahLst/>
            <a:cxnLst/>
            <a:rect r="r" b="b" t="t" l="l"/>
            <a:pathLst>
              <a:path h="6294897" w="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404579" y="5243849"/>
            <a:ext cx="599694" cy="1184742"/>
            <a:chOff x="0" y="0"/>
            <a:chExt cx="1120320" cy="2213280"/>
          </a:xfrm>
        </p:grpSpPr>
        <p:sp>
          <p:nvSpPr>
            <p:cNvPr name="Freeform 5" id="5"/>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6" id="6"/>
          <p:cNvGrpSpPr/>
          <p:nvPr/>
        </p:nvGrpSpPr>
        <p:grpSpPr>
          <a:xfrm rot="0">
            <a:off x="10404579" y="3819769"/>
            <a:ext cx="599694" cy="1179346"/>
            <a:chOff x="0" y="0"/>
            <a:chExt cx="1120320" cy="2203200"/>
          </a:xfrm>
        </p:grpSpPr>
        <p:sp>
          <p:nvSpPr>
            <p:cNvPr name="Freeform 7" id="7"/>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8" id="8"/>
          <p:cNvGrpSpPr/>
          <p:nvPr/>
        </p:nvGrpSpPr>
        <p:grpSpPr>
          <a:xfrm rot="0">
            <a:off x="10168324" y="3603556"/>
            <a:ext cx="285587" cy="285972"/>
            <a:chOff x="0" y="0"/>
            <a:chExt cx="380782" cy="381296"/>
          </a:xfrm>
        </p:grpSpPr>
        <p:grpSp>
          <p:nvGrpSpPr>
            <p:cNvPr name="Group 9" id="9"/>
            <p:cNvGrpSpPr/>
            <p:nvPr/>
          </p:nvGrpSpPr>
          <p:grpSpPr>
            <a:xfrm rot="0">
              <a:off x="0" y="0"/>
              <a:ext cx="380782" cy="381296"/>
              <a:chOff x="0" y="0"/>
              <a:chExt cx="533520" cy="534240"/>
            </a:xfrm>
          </p:grpSpPr>
          <p:sp>
            <p:nvSpPr>
              <p:cNvPr name="Freeform 10" id="10"/>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11" id="11"/>
            <p:cNvGrpSpPr/>
            <p:nvPr/>
          </p:nvGrpSpPr>
          <p:grpSpPr>
            <a:xfrm rot="0">
              <a:off x="97123" y="97637"/>
              <a:ext cx="186023" cy="186023"/>
              <a:chOff x="0" y="0"/>
              <a:chExt cx="260640" cy="260640"/>
            </a:xfrm>
          </p:grpSpPr>
          <p:sp>
            <p:nvSpPr>
              <p:cNvPr name="Freeform 12" id="12"/>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grpSp>
        <p:nvGrpSpPr>
          <p:cNvPr name="Group 13" id="13"/>
          <p:cNvGrpSpPr/>
          <p:nvPr/>
        </p:nvGrpSpPr>
        <p:grpSpPr>
          <a:xfrm rot="0">
            <a:off x="10682157" y="5743530"/>
            <a:ext cx="285587" cy="285587"/>
            <a:chOff x="0" y="0"/>
            <a:chExt cx="380782" cy="380782"/>
          </a:xfrm>
        </p:grpSpPr>
        <p:grpSp>
          <p:nvGrpSpPr>
            <p:cNvPr name="Group 14" id="14"/>
            <p:cNvGrpSpPr/>
            <p:nvPr/>
          </p:nvGrpSpPr>
          <p:grpSpPr>
            <a:xfrm rot="0">
              <a:off x="0" y="0"/>
              <a:ext cx="380782" cy="380782"/>
              <a:chOff x="0" y="0"/>
              <a:chExt cx="533520" cy="533520"/>
            </a:xfrm>
          </p:grpSpPr>
          <p:sp>
            <p:nvSpPr>
              <p:cNvPr name="Freeform 15" id="15"/>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6" id="16"/>
            <p:cNvGrpSpPr/>
            <p:nvPr/>
          </p:nvGrpSpPr>
          <p:grpSpPr>
            <a:xfrm rot="0">
              <a:off x="97123" y="97123"/>
              <a:ext cx="186023" cy="186023"/>
              <a:chOff x="0" y="0"/>
              <a:chExt cx="260640" cy="260640"/>
            </a:xfrm>
          </p:grpSpPr>
          <p:sp>
            <p:nvSpPr>
              <p:cNvPr name="Freeform 17" id="17"/>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grpSp>
        <p:nvGrpSpPr>
          <p:cNvPr name="Group 18" id="18"/>
          <p:cNvGrpSpPr/>
          <p:nvPr/>
        </p:nvGrpSpPr>
        <p:grpSpPr>
          <a:xfrm rot="0">
            <a:off x="10168324" y="6358832"/>
            <a:ext cx="285587" cy="283660"/>
            <a:chOff x="0" y="0"/>
            <a:chExt cx="380782" cy="378213"/>
          </a:xfrm>
        </p:grpSpPr>
        <p:grpSp>
          <p:nvGrpSpPr>
            <p:cNvPr name="Group 19" id="19"/>
            <p:cNvGrpSpPr/>
            <p:nvPr/>
          </p:nvGrpSpPr>
          <p:grpSpPr>
            <a:xfrm rot="0">
              <a:off x="0" y="0"/>
              <a:ext cx="380782" cy="378213"/>
              <a:chOff x="0" y="0"/>
              <a:chExt cx="533520" cy="529920"/>
            </a:xfrm>
          </p:grpSpPr>
          <p:sp>
            <p:nvSpPr>
              <p:cNvPr name="Freeform 20" id="20"/>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21" id="21"/>
            <p:cNvGrpSpPr/>
            <p:nvPr/>
          </p:nvGrpSpPr>
          <p:grpSpPr>
            <a:xfrm rot="0">
              <a:off x="97123" y="97123"/>
              <a:ext cx="186023" cy="183454"/>
              <a:chOff x="0" y="0"/>
              <a:chExt cx="260640" cy="257040"/>
            </a:xfrm>
          </p:grpSpPr>
          <p:sp>
            <p:nvSpPr>
              <p:cNvPr name="Freeform 22" id="22"/>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grpSp>
        <p:nvGrpSpPr>
          <p:cNvPr name="Group 23" id="23"/>
          <p:cNvGrpSpPr/>
          <p:nvPr/>
        </p:nvGrpSpPr>
        <p:grpSpPr>
          <a:xfrm rot="0">
            <a:off x="7965721" y="3800884"/>
            <a:ext cx="2641196" cy="2646207"/>
            <a:chOff x="0" y="0"/>
            <a:chExt cx="4934160" cy="4943520"/>
          </a:xfrm>
        </p:grpSpPr>
        <p:sp>
          <p:nvSpPr>
            <p:cNvPr name="Freeform 24" id="24"/>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366994"/>
            </a:solidFill>
          </p:spPr>
        </p:sp>
      </p:grpSp>
      <p:sp>
        <p:nvSpPr>
          <p:cNvPr name="Freeform 25" id="25"/>
          <p:cNvSpPr/>
          <p:nvPr/>
        </p:nvSpPr>
        <p:spPr>
          <a:xfrm flipH="false" flipV="false" rot="0">
            <a:off x="8699260" y="4331198"/>
            <a:ext cx="1024204" cy="1016755"/>
          </a:xfrm>
          <a:custGeom>
            <a:avLst/>
            <a:gdLst/>
            <a:ahLst/>
            <a:cxnLst/>
            <a:rect r="r" b="b" t="t" l="l"/>
            <a:pathLst>
              <a:path h="1016755" w="1024204">
                <a:moveTo>
                  <a:pt x="0" y="0"/>
                </a:moveTo>
                <a:lnTo>
                  <a:pt x="1024204" y="0"/>
                </a:lnTo>
                <a:lnTo>
                  <a:pt x="1024204" y="1016755"/>
                </a:lnTo>
                <a:lnTo>
                  <a:pt x="0" y="1016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10532148" y="2351367"/>
            <a:ext cx="3959058" cy="1284563"/>
            <a:chOff x="0" y="0"/>
            <a:chExt cx="7396127" cy="2399760"/>
          </a:xfrm>
        </p:grpSpPr>
        <p:sp>
          <p:nvSpPr>
            <p:cNvPr name="Freeform 27" id="27"/>
            <p:cNvSpPr/>
            <p:nvPr/>
          </p:nvSpPr>
          <p:spPr>
            <a:xfrm flipH="false" flipV="false" rot="0">
              <a:off x="0" y="0"/>
              <a:ext cx="7396160" cy="2399792"/>
            </a:xfrm>
            <a:custGeom>
              <a:avLst/>
              <a:gdLst/>
              <a:ahLst/>
              <a:cxnLst/>
              <a:rect r="r" b="b" t="t" l="l"/>
              <a:pathLst>
                <a:path h="2399792" w="7396160">
                  <a:moveTo>
                    <a:pt x="5948078" y="0"/>
                  </a:moveTo>
                  <a:cubicBezTo>
                    <a:pt x="1457258" y="0"/>
                    <a:pt x="1457258" y="0"/>
                    <a:pt x="1457258" y="0"/>
                  </a:cubicBezTo>
                  <a:cubicBezTo>
                    <a:pt x="669031" y="0"/>
                    <a:pt x="18338" y="540893"/>
                    <a:pt x="18338" y="1196086"/>
                  </a:cubicBezTo>
                  <a:cubicBezTo>
                    <a:pt x="18338" y="1409446"/>
                    <a:pt x="82521" y="1607439"/>
                    <a:pt x="201565" y="1782699"/>
                  </a:cubicBezTo>
                  <a:cubicBezTo>
                    <a:pt x="0" y="2262632"/>
                    <a:pt x="0" y="2262632"/>
                    <a:pt x="0" y="2262632"/>
                  </a:cubicBezTo>
                  <a:cubicBezTo>
                    <a:pt x="604848" y="2163572"/>
                    <a:pt x="604848" y="2163572"/>
                    <a:pt x="604848" y="2163572"/>
                  </a:cubicBezTo>
                  <a:cubicBezTo>
                    <a:pt x="843089" y="2308352"/>
                    <a:pt x="1145513" y="2399792"/>
                    <a:pt x="1457258" y="2399792"/>
                  </a:cubicBezTo>
                  <a:cubicBezTo>
                    <a:pt x="5948078" y="2399792"/>
                    <a:pt x="5948078" y="2399792"/>
                    <a:pt x="5948078" y="2399792"/>
                  </a:cubicBezTo>
                  <a:cubicBezTo>
                    <a:pt x="6745474" y="2399792"/>
                    <a:pt x="7396160" y="1858899"/>
                    <a:pt x="7396160" y="1196086"/>
                  </a:cubicBezTo>
                  <a:cubicBezTo>
                    <a:pt x="7396160" y="540893"/>
                    <a:pt x="6745474" y="0"/>
                    <a:pt x="5948078" y="0"/>
                  </a:cubicBezTo>
                  <a:close/>
                </a:path>
              </a:pathLst>
            </a:custGeom>
            <a:solidFill>
              <a:srgbClr val="366994"/>
            </a:solidFill>
          </p:spPr>
        </p:sp>
      </p:grpSp>
      <p:grpSp>
        <p:nvGrpSpPr>
          <p:cNvPr name="Group 28" id="28"/>
          <p:cNvGrpSpPr/>
          <p:nvPr/>
        </p:nvGrpSpPr>
        <p:grpSpPr>
          <a:xfrm rot="0">
            <a:off x="10707123" y="2539831"/>
            <a:ext cx="941550" cy="941550"/>
            <a:chOff x="0" y="0"/>
            <a:chExt cx="1758960" cy="1758960"/>
          </a:xfrm>
        </p:grpSpPr>
        <p:sp>
          <p:nvSpPr>
            <p:cNvPr name="Freeform 29" id="29"/>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grpSp>
        <p:nvGrpSpPr>
          <p:cNvPr name="Group 30" id="30"/>
          <p:cNvGrpSpPr/>
          <p:nvPr/>
        </p:nvGrpSpPr>
        <p:grpSpPr>
          <a:xfrm rot="0">
            <a:off x="11257251" y="3839039"/>
            <a:ext cx="3499498" cy="1284948"/>
            <a:chOff x="0" y="0"/>
            <a:chExt cx="6537600" cy="2400480"/>
          </a:xfrm>
        </p:grpSpPr>
        <p:sp>
          <p:nvSpPr>
            <p:cNvPr name="Freeform 31" id="31"/>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32" id="32"/>
          <p:cNvGrpSpPr/>
          <p:nvPr/>
        </p:nvGrpSpPr>
        <p:grpSpPr>
          <a:xfrm rot="0">
            <a:off x="11649981" y="4010546"/>
            <a:ext cx="941550" cy="943477"/>
            <a:chOff x="0" y="0"/>
            <a:chExt cx="1758960" cy="1762560"/>
          </a:xfrm>
        </p:grpSpPr>
        <p:sp>
          <p:nvSpPr>
            <p:cNvPr name="Freeform 33" id="33"/>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34" id="34"/>
          <p:cNvGrpSpPr/>
          <p:nvPr/>
        </p:nvGrpSpPr>
        <p:grpSpPr>
          <a:xfrm rot="0">
            <a:off x="10532148" y="6610118"/>
            <a:ext cx="3739257" cy="1366467"/>
            <a:chOff x="0" y="0"/>
            <a:chExt cx="6985506" cy="2552770"/>
          </a:xfrm>
        </p:grpSpPr>
        <p:sp>
          <p:nvSpPr>
            <p:cNvPr name="Freeform 35" id="35"/>
            <p:cNvSpPr/>
            <p:nvPr/>
          </p:nvSpPr>
          <p:spPr>
            <a:xfrm flipH="false" flipV="false" rot="0">
              <a:off x="0" y="0"/>
              <a:ext cx="6985539" cy="2552800"/>
            </a:xfrm>
            <a:custGeom>
              <a:avLst/>
              <a:gdLst/>
              <a:ahLst/>
              <a:cxnLst/>
              <a:rect r="r" b="b" t="t" l="l"/>
              <a:pathLst>
                <a:path h="2552800" w="6985539">
                  <a:moveTo>
                    <a:pt x="5617850" y="0"/>
                  </a:moveTo>
                  <a:cubicBezTo>
                    <a:pt x="1376354" y="0"/>
                    <a:pt x="1376354" y="0"/>
                    <a:pt x="1376354" y="0"/>
                  </a:cubicBezTo>
                  <a:cubicBezTo>
                    <a:pt x="1082060" y="0"/>
                    <a:pt x="796426" y="89139"/>
                    <a:pt x="571268" y="243143"/>
                  </a:cubicBezTo>
                  <a:cubicBezTo>
                    <a:pt x="0" y="145913"/>
                    <a:pt x="0" y="145913"/>
                    <a:pt x="0" y="145913"/>
                  </a:cubicBezTo>
                  <a:cubicBezTo>
                    <a:pt x="190374" y="656473"/>
                    <a:pt x="190374" y="656473"/>
                    <a:pt x="190374" y="656473"/>
                  </a:cubicBezTo>
                  <a:cubicBezTo>
                    <a:pt x="77939" y="842843"/>
                    <a:pt x="17320" y="1053486"/>
                    <a:pt x="17320" y="1272355"/>
                  </a:cubicBezTo>
                  <a:cubicBezTo>
                    <a:pt x="17320" y="1977376"/>
                    <a:pt x="631887" y="2552800"/>
                    <a:pt x="1376354" y="2552800"/>
                  </a:cubicBezTo>
                  <a:cubicBezTo>
                    <a:pt x="5617850" y="2552800"/>
                    <a:pt x="5617850" y="2552800"/>
                    <a:pt x="5617850" y="2552800"/>
                  </a:cubicBezTo>
                  <a:cubicBezTo>
                    <a:pt x="6370976" y="2552800"/>
                    <a:pt x="6985539" y="1977376"/>
                    <a:pt x="6985539" y="1272355"/>
                  </a:cubicBezTo>
                  <a:cubicBezTo>
                    <a:pt x="6985539" y="575426"/>
                    <a:pt x="6370976" y="0"/>
                    <a:pt x="5617850" y="0"/>
                  </a:cubicBezTo>
                  <a:close/>
                </a:path>
              </a:pathLst>
            </a:custGeom>
            <a:solidFill>
              <a:srgbClr val="366994"/>
            </a:solidFill>
          </p:spPr>
        </p:sp>
      </p:grpSp>
      <p:grpSp>
        <p:nvGrpSpPr>
          <p:cNvPr name="Group 36" id="36"/>
          <p:cNvGrpSpPr/>
          <p:nvPr/>
        </p:nvGrpSpPr>
        <p:grpSpPr>
          <a:xfrm rot="0">
            <a:off x="10707123" y="6782010"/>
            <a:ext cx="941550" cy="943092"/>
            <a:chOff x="0" y="0"/>
            <a:chExt cx="1758960" cy="1761840"/>
          </a:xfrm>
        </p:grpSpPr>
        <p:sp>
          <p:nvSpPr>
            <p:cNvPr name="Freeform 37" id="37"/>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38" id="38"/>
          <p:cNvGrpSpPr/>
          <p:nvPr/>
        </p:nvGrpSpPr>
        <p:grpSpPr>
          <a:xfrm rot="0">
            <a:off x="11257251" y="5243849"/>
            <a:ext cx="3499498" cy="1284948"/>
            <a:chOff x="0" y="0"/>
            <a:chExt cx="4665998" cy="1713264"/>
          </a:xfrm>
        </p:grpSpPr>
        <p:grpSp>
          <p:nvGrpSpPr>
            <p:cNvPr name="Group 39" id="39"/>
            <p:cNvGrpSpPr/>
            <p:nvPr/>
          </p:nvGrpSpPr>
          <p:grpSpPr>
            <a:xfrm rot="0">
              <a:off x="0" y="0"/>
              <a:ext cx="4665998" cy="1713264"/>
              <a:chOff x="0" y="0"/>
              <a:chExt cx="6537600" cy="2400480"/>
            </a:xfrm>
          </p:grpSpPr>
          <p:sp>
            <p:nvSpPr>
              <p:cNvPr name="Freeform 40" id="40"/>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41" id="41"/>
            <p:cNvGrpSpPr/>
            <p:nvPr/>
          </p:nvGrpSpPr>
          <p:grpSpPr>
            <a:xfrm rot="0">
              <a:off x="521896" y="228675"/>
              <a:ext cx="1255400" cy="1255400"/>
              <a:chOff x="0" y="0"/>
              <a:chExt cx="1758960" cy="1758960"/>
            </a:xfrm>
          </p:grpSpPr>
          <p:sp>
            <p:nvSpPr>
              <p:cNvPr name="Freeform 42" id="42"/>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TextBox 43" id="43"/>
            <p:cNvSpPr txBox="true"/>
            <p:nvPr/>
          </p:nvSpPr>
          <p:spPr>
            <a:xfrm rot="0">
              <a:off x="1958236" y="465528"/>
              <a:ext cx="2642108" cy="628578"/>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Azure</a:t>
              </a:r>
            </a:p>
          </p:txBody>
        </p:sp>
      </p:grpSp>
      <p:grpSp>
        <p:nvGrpSpPr>
          <p:cNvPr name="Group 44" id="44"/>
          <p:cNvGrpSpPr/>
          <p:nvPr/>
        </p:nvGrpSpPr>
        <p:grpSpPr>
          <a:xfrm rot="1592761">
            <a:off x="10572471" y="4534507"/>
            <a:ext cx="599694" cy="1179346"/>
            <a:chOff x="0" y="0"/>
            <a:chExt cx="1120320" cy="2203200"/>
          </a:xfrm>
        </p:grpSpPr>
        <p:sp>
          <p:nvSpPr>
            <p:cNvPr name="Freeform 45" id="4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46" id="46"/>
          <p:cNvGrpSpPr/>
          <p:nvPr/>
        </p:nvGrpSpPr>
        <p:grpSpPr>
          <a:xfrm rot="0">
            <a:off x="10729524" y="4338720"/>
            <a:ext cx="285587" cy="285587"/>
            <a:chOff x="0" y="0"/>
            <a:chExt cx="380782" cy="380782"/>
          </a:xfrm>
        </p:grpSpPr>
        <p:grpSp>
          <p:nvGrpSpPr>
            <p:cNvPr name="Group 47" id="47"/>
            <p:cNvGrpSpPr/>
            <p:nvPr/>
          </p:nvGrpSpPr>
          <p:grpSpPr>
            <a:xfrm rot="0">
              <a:off x="0" y="0"/>
              <a:ext cx="380782" cy="380782"/>
              <a:chOff x="0" y="0"/>
              <a:chExt cx="533520" cy="533520"/>
            </a:xfrm>
          </p:grpSpPr>
          <p:sp>
            <p:nvSpPr>
              <p:cNvPr name="Freeform 48" id="48"/>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49" id="49"/>
            <p:cNvGrpSpPr/>
            <p:nvPr/>
          </p:nvGrpSpPr>
          <p:grpSpPr>
            <a:xfrm rot="0">
              <a:off x="97123" y="97123"/>
              <a:ext cx="186023" cy="186023"/>
              <a:chOff x="0" y="0"/>
              <a:chExt cx="260640" cy="260640"/>
            </a:xfrm>
          </p:grpSpPr>
          <p:sp>
            <p:nvSpPr>
              <p:cNvPr name="Freeform 50" id="50"/>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sp>
        <p:nvSpPr>
          <p:cNvPr name="Freeform 51" id="51"/>
          <p:cNvSpPr/>
          <p:nvPr/>
        </p:nvSpPr>
        <p:spPr>
          <a:xfrm flipH="false" flipV="false" rot="0">
            <a:off x="10852341" y="2668091"/>
            <a:ext cx="651114" cy="651114"/>
          </a:xfrm>
          <a:custGeom>
            <a:avLst/>
            <a:gdLst/>
            <a:ahLst/>
            <a:cxnLst/>
            <a:rect r="r" b="b" t="t" l="l"/>
            <a:pathLst>
              <a:path h="651114" w="651114">
                <a:moveTo>
                  <a:pt x="0" y="0"/>
                </a:moveTo>
                <a:lnTo>
                  <a:pt x="651114" y="0"/>
                </a:lnTo>
                <a:lnTo>
                  <a:pt x="651114" y="651114"/>
                </a:lnTo>
                <a:lnTo>
                  <a:pt x="0" y="651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2" id="52"/>
          <p:cNvSpPr/>
          <p:nvPr/>
        </p:nvSpPr>
        <p:spPr>
          <a:xfrm flipH="false" flipV="false" rot="0">
            <a:off x="11742595" y="4123451"/>
            <a:ext cx="716125" cy="716125"/>
          </a:xfrm>
          <a:custGeom>
            <a:avLst/>
            <a:gdLst/>
            <a:ahLst/>
            <a:cxnLst/>
            <a:rect r="r" b="b" t="t" l="l"/>
            <a:pathLst>
              <a:path h="716125" w="716125">
                <a:moveTo>
                  <a:pt x="0" y="0"/>
                </a:moveTo>
                <a:lnTo>
                  <a:pt x="716125" y="0"/>
                </a:lnTo>
                <a:lnTo>
                  <a:pt x="716125" y="716125"/>
                </a:lnTo>
                <a:lnTo>
                  <a:pt x="0" y="716125"/>
                </a:lnTo>
                <a:lnTo>
                  <a:pt x="0" y="0"/>
                </a:lnTo>
                <a:close/>
              </a:path>
            </a:pathLst>
          </a:custGeom>
          <a:blipFill>
            <a:blip r:embed="rId8"/>
            <a:stretch>
              <a:fillRect l="0" t="0" r="0" b="0"/>
            </a:stretch>
          </a:blipFill>
        </p:spPr>
      </p:sp>
      <p:sp>
        <p:nvSpPr>
          <p:cNvPr name="Freeform 53" id="53"/>
          <p:cNvSpPr/>
          <p:nvPr/>
        </p:nvSpPr>
        <p:spPr>
          <a:xfrm flipH="false" flipV="false" rot="0">
            <a:off x="11762747" y="5537584"/>
            <a:ext cx="748931" cy="597272"/>
          </a:xfrm>
          <a:custGeom>
            <a:avLst/>
            <a:gdLst/>
            <a:ahLst/>
            <a:cxnLst/>
            <a:rect r="r" b="b" t="t" l="l"/>
            <a:pathLst>
              <a:path h="597272" w="748931">
                <a:moveTo>
                  <a:pt x="0" y="0"/>
                </a:moveTo>
                <a:lnTo>
                  <a:pt x="748930" y="0"/>
                </a:lnTo>
                <a:lnTo>
                  <a:pt x="748930" y="597272"/>
                </a:lnTo>
                <a:lnTo>
                  <a:pt x="0" y="597272"/>
                </a:lnTo>
                <a:lnTo>
                  <a:pt x="0" y="0"/>
                </a:lnTo>
                <a:close/>
              </a:path>
            </a:pathLst>
          </a:custGeom>
          <a:blipFill>
            <a:blip r:embed="rId9"/>
            <a:stretch>
              <a:fillRect l="0" t="0" r="0" b="0"/>
            </a:stretch>
          </a:blipFill>
        </p:spPr>
      </p:sp>
      <p:sp>
        <p:nvSpPr>
          <p:cNvPr name="Freeform 54" id="54"/>
          <p:cNvSpPr/>
          <p:nvPr/>
        </p:nvSpPr>
        <p:spPr>
          <a:xfrm flipH="false" flipV="false" rot="0">
            <a:off x="10824951" y="6943607"/>
            <a:ext cx="678505" cy="699489"/>
          </a:xfrm>
          <a:custGeom>
            <a:avLst/>
            <a:gdLst/>
            <a:ahLst/>
            <a:cxnLst/>
            <a:rect r="r" b="b" t="t" l="l"/>
            <a:pathLst>
              <a:path h="699489" w="678505">
                <a:moveTo>
                  <a:pt x="0" y="0"/>
                </a:moveTo>
                <a:lnTo>
                  <a:pt x="678504" y="0"/>
                </a:lnTo>
                <a:lnTo>
                  <a:pt x="678504" y="699489"/>
                </a:lnTo>
                <a:lnTo>
                  <a:pt x="0" y="699489"/>
                </a:lnTo>
                <a:lnTo>
                  <a:pt x="0" y="0"/>
                </a:lnTo>
                <a:close/>
              </a:path>
            </a:pathLst>
          </a:custGeom>
          <a:blipFill>
            <a:blip r:embed="rId10"/>
            <a:stretch>
              <a:fillRect l="0" t="0" r="0" b="0"/>
            </a:stretch>
          </a:blipFill>
        </p:spPr>
      </p:sp>
      <p:grpSp>
        <p:nvGrpSpPr>
          <p:cNvPr name="Group 55" id="55"/>
          <p:cNvGrpSpPr/>
          <p:nvPr/>
        </p:nvGrpSpPr>
        <p:grpSpPr>
          <a:xfrm rot="-10800000">
            <a:off x="8121955" y="6357676"/>
            <a:ext cx="285587" cy="285972"/>
            <a:chOff x="0" y="0"/>
            <a:chExt cx="380782" cy="381296"/>
          </a:xfrm>
        </p:grpSpPr>
        <p:grpSp>
          <p:nvGrpSpPr>
            <p:cNvPr name="Group 56" id="56"/>
            <p:cNvGrpSpPr/>
            <p:nvPr/>
          </p:nvGrpSpPr>
          <p:grpSpPr>
            <a:xfrm rot="0">
              <a:off x="0" y="0"/>
              <a:ext cx="380782" cy="381296"/>
              <a:chOff x="0" y="0"/>
              <a:chExt cx="533520" cy="534240"/>
            </a:xfrm>
          </p:grpSpPr>
          <p:sp>
            <p:nvSpPr>
              <p:cNvPr name="Freeform 57" id="5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58" id="58"/>
            <p:cNvGrpSpPr/>
            <p:nvPr/>
          </p:nvGrpSpPr>
          <p:grpSpPr>
            <a:xfrm rot="0">
              <a:off x="97123" y="97637"/>
              <a:ext cx="186023" cy="186023"/>
              <a:chOff x="0" y="0"/>
              <a:chExt cx="260640" cy="260640"/>
            </a:xfrm>
          </p:grpSpPr>
          <p:sp>
            <p:nvSpPr>
              <p:cNvPr name="Freeform 59" id="5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grpSp>
        <p:nvGrpSpPr>
          <p:cNvPr name="Group 60" id="60"/>
          <p:cNvGrpSpPr/>
          <p:nvPr/>
        </p:nvGrpSpPr>
        <p:grpSpPr>
          <a:xfrm rot="-10800000">
            <a:off x="7171778" y="3818613"/>
            <a:ext cx="1063541" cy="2608822"/>
            <a:chOff x="0" y="0"/>
            <a:chExt cx="1418054" cy="3478430"/>
          </a:xfrm>
        </p:grpSpPr>
        <p:grpSp>
          <p:nvGrpSpPr>
            <p:cNvPr name="Group 61" id="61"/>
            <p:cNvGrpSpPr/>
            <p:nvPr/>
          </p:nvGrpSpPr>
          <p:grpSpPr>
            <a:xfrm rot="0">
              <a:off x="85375" y="1898773"/>
              <a:ext cx="799592" cy="1579656"/>
              <a:chOff x="0" y="0"/>
              <a:chExt cx="1120320" cy="2213280"/>
            </a:xfrm>
          </p:grpSpPr>
          <p:sp>
            <p:nvSpPr>
              <p:cNvPr name="Freeform 62" id="62"/>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63" id="63"/>
            <p:cNvGrpSpPr/>
            <p:nvPr/>
          </p:nvGrpSpPr>
          <p:grpSpPr>
            <a:xfrm rot="0">
              <a:off x="85375" y="0"/>
              <a:ext cx="799592" cy="1572462"/>
              <a:chOff x="0" y="0"/>
              <a:chExt cx="1120320" cy="2203200"/>
            </a:xfrm>
          </p:grpSpPr>
          <p:sp>
            <p:nvSpPr>
              <p:cNvPr name="Freeform 64" id="64"/>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65" id="65"/>
            <p:cNvGrpSpPr/>
            <p:nvPr/>
          </p:nvGrpSpPr>
          <p:grpSpPr>
            <a:xfrm rot="0">
              <a:off x="455480" y="2565014"/>
              <a:ext cx="380782" cy="380782"/>
              <a:chOff x="0" y="0"/>
              <a:chExt cx="533520" cy="533520"/>
            </a:xfrm>
          </p:grpSpPr>
          <p:sp>
            <p:nvSpPr>
              <p:cNvPr name="Freeform 66" id="66"/>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67" id="67"/>
            <p:cNvGrpSpPr/>
            <p:nvPr/>
          </p:nvGrpSpPr>
          <p:grpSpPr>
            <a:xfrm rot="0">
              <a:off x="552603" y="2662137"/>
              <a:ext cx="186023" cy="186023"/>
              <a:chOff x="0" y="0"/>
              <a:chExt cx="260640" cy="260640"/>
            </a:xfrm>
          </p:grpSpPr>
          <p:sp>
            <p:nvSpPr>
              <p:cNvPr name="Freeform 68" id="68"/>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69" id="69"/>
            <p:cNvGrpSpPr/>
            <p:nvPr/>
          </p:nvGrpSpPr>
          <p:grpSpPr>
            <a:xfrm rot="1592761">
              <a:off x="309231" y="952984"/>
              <a:ext cx="799592" cy="1572462"/>
              <a:chOff x="0" y="0"/>
              <a:chExt cx="1120320" cy="2203200"/>
            </a:xfrm>
          </p:grpSpPr>
          <p:sp>
            <p:nvSpPr>
              <p:cNvPr name="Freeform 70" id="70"/>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71" id="71"/>
            <p:cNvGrpSpPr/>
            <p:nvPr/>
          </p:nvGrpSpPr>
          <p:grpSpPr>
            <a:xfrm rot="0">
              <a:off x="455480" y="572715"/>
              <a:ext cx="380782" cy="380782"/>
              <a:chOff x="0" y="0"/>
              <a:chExt cx="533520" cy="533520"/>
            </a:xfrm>
          </p:grpSpPr>
          <p:sp>
            <p:nvSpPr>
              <p:cNvPr name="Freeform 72" id="72"/>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73" id="73"/>
            <p:cNvGrpSpPr/>
            <p:nvPr/>
          </p:nvGrpSpPr>
          <p:grpSpPr>
            <a:xfrm rot="0">
              <a:off x="552603" y="669838"/>
              <a:ext cx="186023" cy="186023"/>
              <a:chOff x="0" y="0"/>
              <a:chExt cx="260640" cy="260640"/>
            </a:xfrm>
          </p:grpSpPr>
          <p:sp>
            <p:nvSpPr>
              <p:cNvPr name="Freeform 74" id="74"/>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grpSp>
        <p:nvGrpSpPr>
          <p:cNvPr name="Group 75" id="75"/>
          <p:cNvGrpSpPr/>
          <p:nvPr/>
        </p:nvGrpSpPr>
        <p:grpSpPr>
          <a:xfrm rot="-10800000">
            <a:off x="8121955" y="3604712"/>
            <a:ext cx="285587" cy="283660"/>
            <a:chOff x="0" y="0"/>
            <a:chExt cx="380782" cy="378213"/>
          </a:xfrm>
        </p:grpSpPr>
        <p:grpSp>
          <p:nvGrpSpPr>
            <p:cNvPr name="Group 76" id="76"/>
            <p:cNvGrpSpPr/>
            <p:nvPr/>
          </p:nvGrpSpPr>
          <p:grpSpPr>
            <a:xfrm rot="0">
              <a:off x="0" y="0"/>
              <a:ext cx="380782" cy="378213"/>
              <a:chOff x="0" y="0"/>
              <a:chExt cx="533520" cy="529920"/>
            </a:xfrm>
          </p:grpSpPr>
          <p:sp>
            <p:nvSpPr>
              <p:cNvPr name="Freeform 77" id="77"/>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78" id="78"/>
            <p:cNvGrpSpPr/>
            <p:nvPr/>
          </p:nvGrpSpPr>
          <p:grpSpPr>
            <a:xfrm rot="0">
              <a:off x="97123" y="97123"/>
              <a:ext cx="186023" cy="183454"/>
              <a:chOff x="0" y="0"/>
              <a:chExt cx="260640" cy="257040"/>
            </a:xfrm>
          </p:grpSpPr>
          <p:sp>
            <p:nvSpPr>
              <p:cNvPr name="Freeform 79" id="79"/>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grpSp>
        <p:nvGrpSpPr>
          <p:cNvPr name="Group 80" id="80"/>
          <p:cNvGrpSpPr/>
          <p:nvPr/>
        </p:nvGrpSpPr>
        <p:grpSpPr>
          <a:xfrm rot="-10800000">
            <a:off x="4162897" y="6651070"/>
            <a:ext cx="3959058" cy="1284563"/>
            <a:chOff x="0" y="0"/>
            <a:chExt cx="7396127" cy="2399760"/>
          </a:xfrm>
        </p:grpSpPr>
        <p:sp>
          <p:nvSpPr>
            <p:cNvPr name="Freeform 81" id="81"/>
            <p:cNvSpPr/>
            <p:nvPr/>
          </p:nvSpPr>
          <p:spPr>
            <a:xfrm flipH="false" flipV="false" rot="0">
              <a:off x="0" y="0"/>
              <a:ext cx="7396160" cy="2399792"/>
            </a:xfrm>
            <a:custGeom>
              <a:avLst/>
              <a:gdLst/>
              <a:ahLst/>
              <a:cxnLst/>
              <a:rect r="r" b="b" t="t" l="l"/>
              <a:pathLst>
                <a:path h="2399792" w="7396160">
                  <a:moveTo>
                    <a:pt x="5948078" y="0"/>
                  </a:moveTo>
                  <a:cubicBezTo>
                    <a:pt x="1457258" y="0"/>
                    <a:pt x="1457258" y="0"/>
                    <a:pt x="1457258" y="0"/>
                  </a:cubicBezTo>
                  <a:cubicBezTo>
                    <a:pt x="669031" y="0"/>
                    <a:pt x="18338" y="540893"/>
                    <a:pt x="18338" y="1196086"/>
                  </a:cubicBezTo>
                  <a:cubicBezTo>
                    <a:pt x="18338" y="1409446"/>
                    <a:pt x="82521" y="1607439"/>
                    <a:pt x="201565" y="1782699"/>
                  </a:cubicBezTo>
                  <a:cubicBezTo>
                    <a:pt x="0" y="2262632"/>
                    <a:pt x="0" y="2262632"/>
                    <a:pt x="0" y="2262632"/>
                  </a:cubicBezTo>
                  <a:cubicBezTo>
                    <a:pt x="604848" y="2163572"/>
                    <a:pt x="604848" y="2163572"/>
                    <a:pt x="604848" y="2163572"/>
                  </a:cubicBezTo>
                  <a:cubicBezTo>
                    <a:pt x="843089" y="2308352"/>
                    <a:pt x="1145513" y="2399792"/>
                    <a:pt x="1457258" y="2399792"/>
                  </a:cubicBezTo>
                  <a:cubicBezTo>
                    <a:pt x="5948078" y="2399792"/>
                    <a:pt x="5948078" y="2399792"/>
                    <a:pt x="5948078" y="2399792"/>
                  </a:cubicBezTo>
                  <a:cubicBezTo>
                    <a:pt x="6745474" y="2399792"/>
                    <a:pt x="7396160" y="1858899"/>
                    <a:pt x="7396160" y="1196086"/>
                  </a:cubicBezTo>
                  <a:cubicBezTo>
                    <a:pt x="7396160" y="540893"/>
                    <a:pt x="6745474" y="0"/>
                    <a:pt x="5948078" y="0"/>
                  </a:cubicBezTo>
                  <a:close/>
                </a:path>
              </a:pathLst>
            </a:custGeom>
            <a:solidFill>
              <a:srgbClr val="366994"/>
            </a:solidFill>
          </p:spPr>
        </p:sp>
      </p:grpSp>
      <p:grpSp>
        <p:nvGrpSpPr>
          <p:cNvPr name="Group 82" id="82"/>
          <p:cNvGrpSpPr/>
          <p:nvPr/>
        </p:nvGrpSpPr>
        <p:grpSpPr>
          <a:xfrm rot="0">
            <a:off x="6671759" y="6822577"/>
            <a:ext cx="941550" cy="941550"/>
            <a:chOff x="0" y="0"/>
            <a:chExt cx="1255400" cy="1255400"/>
          </a:xfrm>
        </p:grpSpPr>
        <p:grpSp>
          <p:nvGrpSpPr>
            <p:cNvPr name="Group 83" id="83"/>
            <p:cNvGrpSpPr/>
            <p:nvPr/>
          </p:nvGrpSpPr>
          <p:grpSpPr>
            <a:xfrm rot="0">
              <a:off x="0" y="0"/>
              <a:ext cx="1255400" cy="1255400"/>
              <a:chOff x="0" y="0"/>
              <a:chExt cx="1758960" cy="1758960"/>
            </a:xfrm>
          </p:grpSpPr>
          <p:sp>
            <p:nvSpPr>
              <p:cNvPr name="Freeform 84" id="84"/>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85" id="85"/>
            <p:cNvSpPr/>
            <p:nvPr/>
          </p:nvSpPr>
          <p:spPr>
            <a:xfrm flipH="false" flipV="false" rot="0">
              <a:off x="193624" y="171013"/>
              <a:ext cx="868152" cy="868152"/>
            </a:xfrm>
            <a:custGeom>
              <a:avLst/>
              <a:gdLst/>
              <a:ahLst/>
              <a:cxnLst/>
              <a:rect r="r" b="b" t="t" l="l"/>
              <a:pathLst>
                <a:path h="868152" w="868152">
                  <a:moveTo>
                    <a:pt x="0" y="0"/>
                  </a:moveTo>
                  <a:lnTo>
                    <a:pt x="868152" y="0"/>
                  </a:lnTo>
                  <a:lnTo>
                    <a:pt x="868152" y="868153"/>
                  </a:lnTo>
                  <a:lnTo>
                    <a:pt x="0" y="868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86" id="86"/>
          <p:cNvGrpSpPr/>
          <p:nvPr/>
        </p:nvGrpSpPr>
        <p:grpSpPr>
          <a:xfrm rot="-10800000">
            <a:off x="4142948" y="2310415"/>
            <a:ext cx="3739257" cy="1366467"/>
            <a:chOff x="0" y="0"/>
            <a:chExt cx="6985506" cy="2552770"/>
          </a:xfrm>
        </p:grpSpPr>
        <p:sp>
          <p:nvSpPr>
            <p:cNvPr name="Freeform 87" id="87"/>
            <p:cNvSpPr/>
            <p:nvPr/>
          </p:nvSpPr>
          <p:spPr>
            <a:xfrm flipH="false" flipV="false" rot="0">
              <a:off x="0" y="0"/>
              <a:ext cx="6985539" cy="2552800"/>
            </a:xfrm>
            <a:custGeom>
              <a:avLst/>
              <a:gdLst/>
              <a:ahLst/>
              <a:cxnLst/>
              <a:rect r="r" b="b" t="t" l="l"/>
              <a:pathLst>
                <a:path h="2552800" w="6985539">
                  <a:moveTo>
                    <a:pt x="5617850" y="0"/>
                  </a:moveTo>
                  <a:cubicBezTo>
                    <a:pt x="1376354" y="0"/>
                    <a:pt x="1376354" y="0"/>
                    <a:pt x="1376354" y="0"/>
                  </a:cubicBezTo>
                  <a:cubicBezTo>
                    <a:pt x="1082060" y="0"/>
                    <a:pt x="796426" y="89139"/>
                    <a:pt x="571268" y="243143"/>
                  </a:cubicBezTo>
                  <a:cubicBezTo>
                    <a:pt x="0" y="145913"/>
                    <a:pt x="0" y="145913"/>
                    <a:pt x="0" y="145913"/>
                  </a:cubicBezTo>
                  <a:cubicBezTo>
                    <a:pt x="190374" y="656473"/>
                    <a:pt x="190374" y="656473"/>
                    <a:pt x="190374" y="656473"/>
                  </a:cubicBezTo>
                  <a:cubicBezTo>
                    <a:pt x="77939" y="842843"/>
                    <a:pt x="17320" y="1053486"/>
                    <a:pt x="17320" y="1272355"/>
                  </a:cubicBezTo>
                  <a:cubicBezTo>
                    <a:pt x="17320" y="1977376"/>
                    <a:pt x="631887" y="2552800"/>
                    <a:pt x="1376354" y="2552800"/>
                  </a:cubicBezTo>
                  <a:cubicBezTo>
                    <a:pt x="5617850" y="2552800"/>
                    <a:pt x="5617850" y="2552800"/>
                    <a:pt x="5617850" y="2552800"/>
                  </a:cubicBezTo>
                  <a:cubicBezTo>
                    <a:pt x="6370976" y="2552800"/>
                    <a:pt x="6985539" y="1977376"/>
                    <a:pt x="6985539" y="1272355"/>
                  </a:cubicBezTo>
                  <a:cubicBezTo>
                    <a:pt x="6985539" y="575426"/>
                    <a:pt x="6370976" y="0"/>
                    <a:pt x="5617850" y="0"/>
                  </a:cubicBezTo>
                  <a:close/>
                </a:path>
              </a:pathLst>
            </a:custGeom>
            <a:solidFill>
              <a:srgbClr val="366994"/>
            </a:solidFill>
          </p:spPr>
        </p:sp>
      </p:grpSp>
      <p:grpSp>
        <p:nvGrpSpPr>
          <p:cNvPr name="Group 88" id="88"/>
          <p:cNvGrpSpPr/>
          <p:nvPr/>
        </p:nvGrpSpPr>
        <p:grpSpPr>
          <a:xfrm rot="-10800000">
            <a:off x="6765681" y="2561899"/>
            <a:ext cx="941550" cy="943092"/>
            <a:chOff x="0" y="0"/>
            <a:chExt cx="1758960" cy="1761840"/>
          </a:xfrm>
        </p:grpSpPr>
        <p:sp>
          <p:nvSpPr>
            <p:cNvPr name="Freeform 89" id="89"/>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90" id="90"/>
          <p:cNvGrpSpPr/>
          <p:nvPr/>
        </p:nvGrpSpPr>
        <p:grpSpPr>
          <a:xfrm rot="-10800000">
            <a:off x="3531250" y="5243849"/>
            <a:ext cx="3499498" cy="1284948"/>
            <a:chOff x="0" y="0"/>
            <a:chExt cx="6537600" cy="2400480"/>
          </a:xfrm>
        </p:grpSpPr>
        <p:sp>
          <p:nvSpPr>
            <p:cNvPr name="Freeform 91" id="91"/>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92" id="92"/>
          <p:cNvGrpSpPr/>
          <p:nvPr/>
        </p:nvGrpSpPr>
        <p:grpSpPr>
          <a:xfrm rot="-10800000">
            <a:off x="5697776" y="5415741"/>
            <a:ext cx="941550" cy="941550"/>
            <a:chOff x="0" y="0"/>
            <a:chExt cx="1758960" cy="1758960"/>
          </a:xfrm>
        </p:grpSpPr>
        <p:sp>
          <p:nvSpPr>
            <p:cNvPr name="Freeform 93" id="93"/>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94" id="94"/>
          <p:cNvSpPr/>
          <p:nvPr/>
        </p:nvSpPr>
        <p:spPr>
          <a:xfrm flipH="false" flipV="false" rot="0">
            <a:off x="6864156" y="2673896"/>
            <a:ext cx="744599" cy="719097"/>
          </a:xfrm>
          <a:custGeom>
            <a:avLst/>
            <a:gdLst/>
            <a:ahLst/>
            <a:cxnLst/>
            <a:rect r="r" b="b" t="t" l="l"/>
            <a:pathLst>
              <a:path h="719097" w="744599">
                <a:moveTo>
                  <a:pt x="0" y="0"/>
                </a:moveTo>
                <a:lnTo>
                  <a:pt x="744599" y="0"/>
                </a:lnTo>
                <a:lnTo>
                  <a:pt x="744599" y="719097"/>
                </a:lnTo>
                <a:lnTo>
                  <a:pt x="0" y="719097"/>
                </a:lnTo>
                <a:lnTo>
                  <a:pt x="0" y="0"/>
                </a:lnTo>
                <a:close/>
              </a:path>
            </a:pathLst>
          </a:custGeom>
          <a:blipFill>
            <a:blip r:embed="rId11"/>
            <a:stretch>
              <a:fillRect l="-74778" t="0" r="-76542" b="-46381"/>
            </a:stretch>
          </a:blipFill>
        </p:spPr>
      </p:sp>
      <p:grpSp>
        <p:nvGrpSpPr>
          <p:cNvPr name="Group 95" id="95"/>
          <p:cNvGrpSpPr/>
          <p:nvPr/>
        </p:nvGrpSpPr>
        <p:grpSpPr>
          <a:xfrm rot="-10800000">
            <a:off x="3725820" y="3746542"/>
            <a:ext cx="3499498" cy="1284948"/>
            <a:chOff x="0" y="0"/>
            <a:chExt cx="6537600" cy="2400480"/>
          </a:xfrm>
        </p:grpSpPr>
        <p:sp>
          <p:nvSpPr>
            <p:cNvPr name="Freeform 96" id="96"/>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366994"/>
            </a:solidFill>
          </p:spPr>
        </p:sp>
      </p:grpSp>
      <p:grpSp>
        <p:nvGrpSpPr>
          <p:cNvPr name="Group 97" id="97"/>
          <p:cNvGrpSpPr/>
          <p:nvPr/>
        </p:nvGrpSpPr>
        <p:grpSpPr>
          <a:xfrm rot="-10800000">
            <a:off x="5892346" y="3918433"/>
            <a:ext cx="941550" cy="941550"/>
            <a:chOff x="0" y="0"/>
            <a:chExt cx="1758960" cy="1758960"/>
          </a:xfrm>
        </p:grpSpPr>
        <p:sp>
          <p:nvSpPr>
            <p:cNvPr name="Freeform 98" id="98"/>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99" id="99"/>
          <p:cNvSpPr/>
          <p:nvPr/>
        </p:nvSpPr>
        <p:spPr>
          <a:xfrm flipH="false" flipV="false" rot="0">
            <a:off x="5788062" y="5518350"/>
            <a:ext cx="760979" cy="735947"/>
          </a:xfrm>
          <a:custGeom>
            <a:avLst/>
            <a:gdLst/>
            <a:ahLst/>
            <a:cxnLst/>
            <a:rect r="r" b="b" t="t" l="l"/>
            <a:pathLst>
              <a:path h="735947" w="760979">
                <a:moveTo>
                  <a:pt x="0" y="0"/>
                </a:moveTo>
                <a:lnTo>
                  <a:pt x="760979" y="0"/>
                </a:lnTo>
                <a:lnTo>
                  <a:pt x="760979" y="735947"/>
                </a:lnTo>
                <a:lnTo>
                  <a:pt x="0" y="735947"/>
                </a:lnTo>
                <a:lnTo>
                  <a:pt x="0" y="0"/>
                </a:lnTo>
                <a:close/>
              </a:path>
            </a:pathLst>
          </a:custGeom>
          <a:blipFill>
            <a:blip r:embed="rId12"/>
            <a:stretch>
              <a:fillRect l="-894" t="-35440" r="-175146" b="-58295"/>
            </a:stretch>
          </a:blipFill>
        </p:spPr>
      </p:sp>
      <p:sp>
        <p:nvSpPr>
          <p:cNvPr name="Freeform 100" id="100"/>
          <p:cNvSpPr/>
          <p:nvPr/>
        </p:nvSpPr>
        <p:spPr>
          <a:xfrm flipH="false" flipV="false" rot="0">
            <a:off x="5902815" y="4226225"/>
            <a:ext cx="931081" cy="325581"/>
          </a:xfrm>
          <a:custGeom>
            <a:avLst/>
            <a:gdLst/>
            <a:ahLst/>
            <a:cxnLst/>
            <a:rect r="r" b="b" t="t" l="l"/>
            <a:pathLst>
              <a:path h="325581" w="931081">
                <a:moveTo>
                  <a:pt x="0" y="0"/>
                </a:moveTo>
                <a:lnTo>
                  <a:pt x="931081" y="0"/>
                </a:lnTo>
                <a:lnTo>
                  <a:pt x="931081" y="325581"/>
                </a:lnTo>
                <a:lnTo>
                  <a:pt x="0" y="325581"/>
                </a:lnTo>
                <a:lnTo>
                  <a:pt x="0" y="0"/>
                </a:lnTo>
                <a:close/>
              </a:path>
            </a:pathLst>
          </a:custGeom>
          <a:blipFill>
            <a:blip r:embed="rId13"/>
            <a:stretch>
              <a:fillRect l="0" t="0" r="0" b="0"/>
            </a:stretch>
          </a:blipFill>
        </p:spPr>
      </p:sp>
      <p:sp>
        <p:nvSpPr>
          <p:cNvPr name="Freeform 101" id="101"/>
          <p:cNvSpPr/>
          <p:nvPr/>
        </p:nvSpPr>
        <p:spPr>
          <a:xfrm flipH="false" flipV="false" rot="0">
            <a:off x="6697709" y="6848527"/>
            <a:ext cx="889649" cy="889649"/>
          </a:xfrm>
          <a:custGeom>
            <a:avLst/>
            <a:gdLst/>
            <a:ahLst/>
            <a:cxnLst/>
            <a:rect r="r" b="b" t="t" l="l"/>
            <a:pathLst>
              <a:path h="889649" w="889649">
                <a:moveTo>
                  <a:pt x="0" y="0"/>
                </a:moveTo>
                <a:lnTo>
                  <a:pt x="889649" y="0"/>
                </a:lnTo>
                <a:lnTo>
                  <a:pt x="889649" y="889649"/>
                </a:lnTo>
                <a:lnTo>
                  <a:pt x="0" y="889649"/>
                </a:lnTo>
                <a:lnTo>
                  <a:pt x="0" y="0"/>
                </a:lnTo>
                <a:close/>
              </a:path>
            </a:pathLst>
          </a:custGeom>
          <a:blipFill>
            <a:blip r:embed="rId14"/>
            <a:stretch>
              <a:fillRect l="0" t="0" r="0" b="0"/>
            </a:stretch>
          </a:blipFill>
        </p:spPr>
      </p:sp>
      <p:sp>
        <p:nvSpPr>
          <p:cNvPr name="TextBox 102" id="102"/>
          <p:cNvSpPr txBox="true"/>
          <p:nvPr/>
        </p:nvSpPr>
        <p:spPr>
          <a:xfrm rot="0">
            <a:off x="11742595" y="6982120"/>
            <a:ext cx="2313401" cy="485721"/>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PostgreSQL</a:t>
            </a:r>
          </a:p>
        </p:txBody>
      </p:sp>
      <p:sp>
        <p:nvSpPr>
          <p:cNvPr name="TextBox 103" id="103"/>
          <p:cNvSpPr txBox="true"/>
          <p:nvPr/>
        </p:nvSpPr>
        <p:spPr>
          <a:xfrm rot="0">
            <a:off x="12711406" y="3964241"/>
            <a:ext cx="1981581" cy="979323"/>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Google Colab</a:t>
            </a:r>
          </a:p>
        </p:txBody>
      </p:sp>
      <p:sp>
        <p:nvSpPr>
          <p:cNvPr name="TextBox 104" id="104"/>
          <p:cNvSpPr txBox="true"/>
          <p:nvPr/>
        </p:nvSpPr>
        <p:spPr>
          <a:xfrm rot="0">
            <a:off x="8373658" y="5345108"/>
            <a:ext cx="1733863" cy="294568"/>
          </a:xfrm>
          <a:prstGeom prst="rect">
            <a:avLst/>
          </a:prstGeom>
        </p:spPr>
        <p:txBody>
          <a:bodyPr anchor="t" rtlCol="false" tIns="0" lIns="0" bIns="0" rIns="0">
            <a:spAutoFit/>
          </a:bodyPr>
          <a:lstStyle/>
          <a:p>
            <a:pPr algn="ctr" marL="0" indent="0" lvl="0">
              <a:lnSpc>
                <a:spcPts val="2325"/>
              </a:lnSpc>
              <a:spcBef>
                <a:spcPct val="0"/>
              </a:spcBef>
            </a:pPr>
            <a:r>
              <a:rPr lang="en-US" sz="1685" spc="165">
                <a:solidFill>
                  <a:srgbClr val="231F20"/>
                </a:solidFill>
                <a:latin typeface="TT Drugs"/>
                <a:ea typeface="TT Drugs"/>
                <a:cs typeface="TT Drugs"/>
                <a:sym typeface="TT Drugs"/>
              </a:rPr>
              <a:t>Programas</a:t>
            </a:r>
          </a:p>
        </p:txBody>
      </p:sp>
      <p:sp>
        <p:nvSpPr>
          <p:cNvPr name="TextBox 105" id="105"/>
          <p:cNvSpPr txBox="true"/>
          <p:nvPr/>
        </p:nvSpPr>
        <p:spPr>
          <a:xfrm rot="0">
            <a:off x="11742595" y="2492370"/>
            <a:ext cx="2528810" cy="979323"/>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Visual Studio Code</a:t>
            </a:r>
          </a:p>
        </p:txBody>
      </p:sp>
      <p:sp>
        <p:nvSpPr>
          <p:cNvPr name="TextBox 106" id="106"/>
          <p:cNvSpPr txBox="true"/>
          <p:nvPr/>
        </p:nvSpPr>
        <p:spPr>
          <a:xfrm rot="0">
            <a:off x="4433371" y="7021916"/>
            <a:ext cx="2528810" cy="485721"/>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Dbeaver</a:t>
            </a:r>
          </a:p>
        </p:txBody>
      </p:sp>
      <p:sp>
        <p:nvSpPr>
          <p:cNvPr name="TextBox 107" id="107"/>
          <p:cNvSpPr txBox="true"/>
          <p:nvPr/>
        </p:nvSpPr>
        <p:spPr>
          <a:xfrm rot="0">
            <a:off x="4358358" y="2762009"/>
            <a:ext cx="2313401" cy="485721"/>
          </a:xfrm>
          <a:prstGeom prst="rect">
            <a:avLst/>
          </a:prstGeom>
        </p:spPr>
        <p:txBody>
          <a:bodyPr anchor="t" rtlCol="false" tIns="0" lIns="0" bIns="0" rIns="0">
            <a:spAutoFit/>
          </a:bodyPr>
          <a:lstStyle/>
          <a:p>
            <a:pPr algn="ctr" marL="0" indent="0" lvl="0">
              <a:lnSpc>
                <a:spcPts val="3925"/>
              </a:lnSpc>
              <a:spcBef>
                <a:spcPct val="0"/>
              </a:spcBef>
            </a:pPr>
            <a:r>
              <a:rPr lang="en-US" b="true" sz="2844" spc="28">
                <a:solidFill>
                  <a:srgbClr val="FFFFFF"/>
                </a:solidFill>
                <a:latin typeface="TT Drugs Bold"/>
                <a:ea typeface="TT Drugs Bold"/>
                <a:cs typeface="TT Drugs Bold"/>
                <a:sym typeface="TT Drugs Bold"/>
              </a:rPr>
              <a:t>GitHUB</a:t>
            </a:r>
          </a:p>
        </p:txBody>
      </p:sp>
      <p:sp>
        <p:nvSpPr>
          <p:cNvPr name="TextBox 108" id="108"/>
          <p:cNvSpPr txBox="true"/>
          <p:nvPr/>
        </p:nvSpPr>
        <p:spPr>
          <a:xfrm rot="0">
            <a:off x="4273565" y="5614888"/>
            <a:ext cx="1346646" cy="485721"/>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Jira</a:t>
            </a:r>
          </a:p>
        </p:txBody>
      </p:sp>
      <p:sp>
        <p:nvSpPr>
          <p:cNvPr name="TextBox 109" id="109"/>
          <p:cNvSpPr txBox="true"/>
          <p:nvPr/>
        </p:nvSpPr>
        <p:spPr>
          <a:xfrm rot="0">
            <a:off x="4468135" y="4117580"/>
            <a:ext cx="1346646" cy="485721"/>
          </a:xfrm>
          <a:prstGeom prst="rect">
            <a:avLst/>
          </a:prstGeom>
        </p:spPr>
        <p:txBody>
          <a:bodyPr anchor="t" rtlCol="false" tIns="0" lIns="0" bIns="0" rIns="0">
            <a:spAutoFit/>
          </a:bodyPr>
          <a:lstStyle/>
          <a:p>
            <a:pPr algn="l" marL="0" indent="0" lvl="0">
              <a:lnSpc>
                <a:spcPts val="3925"/>
              </a:lnSpc>
              <a:spcBef>
                <a:spcPct val="0"/>
              </a:spcBef>
            </a:pPr>
            <a:r>
              <a:rPr lang="en-US" b="true" sz="2844" spc="28">
                <a:solidFill>
                  <a:srgbClr val="FFFFFF"/>
                </a:solidFill>
                <a:latin typeface="TT Drugs Bold"/>
                <a:ea typeface="TT Drugs Bold"/>
                <a:cs typeface="TT Drugs Bold"/>
                <a:sym typeface="TT Drugs Bold"/>
              </a:rPr>
              <a:t>Odoo</a:t>
            </a:r>
          </a:p>
        </p:txBody>
      </p:sp>
      <p:sp>
        <p:nvSpPr>
          <p:cNvPr name="TextBox 110" id="110"/>
          <p:cNvSpPr txBox="true"/>
          <p:nvPr/>
        </p:nvSpPr>
        <p:spPr>
          <a:xfrm rot="0">
            <a:off x="3316567" y="761634"/>
            <a:ext cx="10765386" cy="748681"/>
          </a:xfrm>
          <a:prstGeom prst="rect">
            <a:avLst/>
          </a:prstGeom>
        </p:spPr>
        <p:txBody>
          <a:bodyPr anchor="t" rtlCol="false" tIns="0" lIns="0" bIns="0" rIns="0">
            <a:spAutoFit/>
          </a:bodyPr>
          <a:lstStyle/>
          <a:p>
            <a:pPr algn="ctr">
              <a:lnSpc>
                <a:spcPts val="6135"/>
              </a:lnSpc>
              <a:spcBef>
                <a:spcPct val="0"/>
              </a:spcBef>
            </a:pPr>
            <a:r>
              <a:rPr lang="en-US" b="true" sz="4446" spc="44">
                <a:solidFill>
                  <a:srgbClr val="FFFBFB"/>
                </a:solidFill>
                <a:latin typeface="TT Drugs Bold"/>
                <a:ea typeface="TT Drugs Bold"/>
                <a:cs typeface="TT Drugs Bold"/>
                <a:sym typeface="TT Drugs Bold"/>
              </a:rPr>
              <a:t>Tecnologías Utilizadas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95175" y="867781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3176" y="-1323875"/>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026000" y="302895"/>
            <a:ext cx="7044191" cy="680085"/>
          </a:xfrm>
          <a:prstGeom prst="rect">
            <a:avLst/>
          </a:prstGeom>
        </p:spPr>
        <p:txBody>
          <a:bodyPr anchor="t" rtlCol="false" tIns="0" lIns="0" bIns="0" rIns="0">
            <a:spAutoFit/>
          </a:bodyPr>
          <a:lstStyle/>
          <a:p>
            <a:pPr algn="ctr">
              <a:lnSpc>
                <a:spcPts val="5519"/>
              </a:lnSpc>
              <a:spcBef>
                <a:spcPct val="0"/>
              </a:spcBef>
            </a:pPr>
            <a:r>
              <a:rPr lang="en-US" b="true" sz="3999" spc="39">
                <a:solidFill>
                  <a:srgbClr val="FFFFFF"/>
                </a:solidFill>
                <a:latin typeface="TT Drugs Bold"/>
                <a:ea typeface="TT Drugs Bold"/>
                <a:cs typeface="TT Drugs Bold"/>
                <a:sym typeface="TT Drugs Bold"/>
              </a:rPr>
              <a:t>Flujo de los Datos </a:t>
            </a:r>
          </a:p>
        </p:txBody>
      </p:sp>
      <p:grpSp>
        <p:nvGrpSpPr>
          <p:cNvPr name="Group 5" id="5"/>
          <p:cNvGrpSpPr/>
          <p:nvPr/>
        </p:nvGrpSpPr>
        <p:grpSpPr>
          <a:xfrm rot="0">
            <a:off x="1836891" y="1997017"/>
            <a:ext cx="15422409" cy="7400656"/>
            <a:chOff x="0" y="0"/>
            <a:chExt cx="20563212" cy="9867542"/>
          </a:xfrm>
        </p:grpSpPr>
        <p:grpSp>
          <p:nvGrpSpPr>
            <p:cNvPr name="Group 6" id="6"/>
            <p:cNvGrpSpPr/>
            <p:nvPr/>
          </p:nvGrpSpPr>
          <p:grpSpPr>
            <a:xfrm rot="0">
              <a:off x="0" y="0"/>
              <a:ext cx="20563212" cy="9867542"/>
              <a:chOff x="0" y="0"/>
              <a:chExt cx="4061869" cy="1949144"/>
            </a:xfrm>
          </p:grpSpPr>
          <p:sp>
            <p:nvSpPr>
              <p:cNvPr name="Freeform 7" id="7"/>
              <p:cNvSpPr/>
              <p:nvPr/>
            </p:nvSpPr>
            <p:spPr>
              <a:xfrm flipH="false" flipV="false" rot="0">
                <a:off x="0" y="0"/>
                <a:ext cx="4061869" cy="1949144"/>
              </a:xfrm>
              <a:custGeom>
                <a:avLst/>
                <a:gdLst/>
                <a:ahLst/>
                <a:cxnLst/>
                <a:rect r="r" b="b" t="t" l="l"/>
                <a:pathLst>
                  <a:path h="1949144" w="4061869">
                    <a:moveTo>
                      <a:pt x="25602" y="0"/>
                    </a:moveTo>
                    <a:lnTo>
                      <a:pt x="4036268" y="0"/>
                    </a:lnTo>
                    <a:cubicBezTo>
                      <a:pt x="4043057" y="0"/>
                      <a:pt x="4049569" y="2697"/>
                      <a:pt x="4054371" y="7499"/>
                    </a:cubicBezTo>
                    <a:cubicBezTo>
                      <a:pt x="4059172" y="12300"/>
                      <a:pt x="4061869" y="18812"/>
                      <a:pt x="4061869" y="25602"/>
                    </a:cubicBezTo>
                    <a:lnTo>
                      <a:pt x="4061869" y="1923542"/>
                    </a:lnTo>
                    <a:cubicBezTo>
                      <a:pt x="4061869" y="1930332"/>
                      <a:pt x="4059172" y="1936844"/>
                      <a:pt x="4054371" y="1941645"/>
                    </a:cubicBezTo>
                    <a:cubicBezTo>
                      <a:pt x="4049569" y="1946447"/>
                      <a:pt x="4043057" y="1949144"/>
                      <a:pt x="4036268" y="1949144"/>
                    </a:cubicBezTo>
                    <a:lnTo>
                      <a:pt x="25602" y="1949144"/>
                    </a:lnTo>
                    <a:cubicBezTo>
                      <a:pt x="18812" y="1949144"/>
                      <a:pt x="12300" y="1946447"/>
                      <a:pt x="7499" y="1941645"/>
                    </a:cubicBezTo>
                    <a:cubicBezTo>
                      <a:pt x="2697" y="1936844"/>
                      <a:pt x="0" y="1930332"/>
                      <a:pt x="0" y="1923542"/>
                    </a:cubicBezTo>
                    <a:lnTo>
                      <a:pt x="0" y="25602"/>
                    </a:lnTo>
                    <a:cubicBezTo>
                      <a:pt x="0" y="18812"/>
                      <a:pt x="2697" y="12300"/>
                      <a:pt x="7499" y="7499"/>
                    </a:cubicBezTo>
                    <a:cubicBezTo>
                      <a:pt x="12300" y="2697"/>
                      <a:pt x="18812" y="0"/>
                      <a:pt x="25602" y="0"/>
                    </a:cubicBezTo>
                    <a:close/>
                  </a:path>
                </a:pathLst>
              </a:custGeom>
              <a:solidFill>
                <a:srgbClr val="145DA0"/>
              </a:solidFill>
            </p:spPr>
          </p:sp>
          <p:sp>
            <p:nvSpPr>
              <p:cNvPr name="TextBox 8" id="8"/>
              <p:cNvSpPr txBox="true"/>
              <p:nvPr/>
            </p:nvSpPr>
            <p:spPr>
              <a:xfrm>
                <a:off x="0" y="-38100"/>
                <a:ext cx="4061869" cy="1987244"/>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378104" y="2216462"/>
              <a:ext cx="4955871" cy="2477935"/>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71C9"/>
              </a:solidFill>
            </p:spPr>
          </p:sp>
          <p:sp>
            <p:nvSpPr>
              <p:cNvPr name="TextBox 11" id="11"/>
              <p:cNvSpPr txBox="true"/>
              <p:nvPr/>
            </p:nvSpPr>
            <p:spPr>
              <a:xfrm>
                <a:off x="0" y="-38100"/>
                <a:ext cx="812800" cy="444500"/>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10800000">
              <a:off x="3283895" y="2699427"/>
              <a:ext cx="1512006" cy="1512006"/>
              <a:chOff x="0" y="0"/>
              <a:chExt cx="1758960" cy="1758960"/>
            </a:xfrm>
          </p:grpSpPr>
          <p:sp>
            <p:nvSpPr>
              <p:cNvPr name="Freeform 13" id="13"/>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14" id="14"/>
            <p:cNvSpPr/>
            <p:nvPr/>
          </p:nvSpPr>
          <p:spPr>
            <a:xfrm flipH="false" flipV="false" rot="0">
              <a:off x="3300707" y="3193701"/>
              <a:ext cx="1495194" cy="522840"/>
            </a:xfrm>
            <a:custGeom>
              <a:avLst/>
              <a:gdLst/>
              <a:ahLst/>
              <a:cxnLst/>
              <a:rect r="r" b="b" t="t" l="l"/>
              <a:pathLst>
                <a:path h="522840" w="1495194">
                  <a:moveTo>
                    <a:pt x="0" y="0"/>
                  </a:moveTo>
                  <a:lnTo>
                    <a:pt x="1495194" y="0"/>
                  </a:lnTo>
                  <a:lnTo>
                    <a:pt x="1495194" y="522839"/>
                  </a:lnTo>
                  <a:lnTo>
                    <a:pt x="0" y="522839"/>
                  </a:lnTo>
                  <a:lnTo>
                    <a:pt x="0" y="0"/>
                  </a:lnTo>
                  <a:close/>
                </a:path>
              </a:pathLst>
            </a:custGeom>
            <a:blipFill>
              <a:blip r:embed="rId4"/>
              <a:stretch>
                <a:fillRect l="0" t="0" r="0" b="0"/>
              </a:stretch>
            </a:blipFill>
          </p:spPr>
        </p:sp>
        <p:sp>
          <p:nvSpPr>
            <p:cNvPr name="AutoShape 15" id="15"/>
            <p:cNvSpPr/>
            <p:nvPr/>
          </p:nvSpPr>
          <p:spPr>
            <a:xfrm>
              <a:off x="5333975" y="3455121"/>
              <a:ext cx="2420211" cy="0"/>
            </a:xfrm>
            <a:prstGeom prst="line">
              <a:avLst/>
            </a:prstGeom>
            <a:ln cap="flat" w="63500">
              <a:solidFill>
                <a:srgbClr val="4BD1FB"/>
              </a:solidFill>
              <a:prstDash val="solid"/>
              <a:headEnd type="none" len="sm" w="sm"/>
              <a:tailEnd type="triangle" len="med" w="lg"/>
            </a:ln>
          </p:spPr>
        </p:sp>
        <p:grpSp>
          <p:nvGrpSpPr>
            <p:cNvPr name="Group 16" id="16"/>
            <p:cNvGrpSpPr/>
            <p:nvPr/>
          </p:nvGrpSpPr>
          <p:grpSpPr>
            <a:xfrm rot="0">
              <a:off x="7788375" y="2216462"/>
              <a:ext cx="4742178" cy="2477935"/>
              <a:chOff x="0" y="0"/>
              <a:chExt cx="777753" cy="406400"/>
            </a:xfrm>
          </p:grpSpPr>
          <p:sp>
            <p:nvSpPr>
              <p:cNvPr name="Freeform 17" id="17"/>
              <p:cNvSpPr/>
              <p:nvPr/>
            </p:nvSpPr>
            <p:spPr>
              <a:xfrm flipH="false" flipV="false" rot="0">
                <a:off x="0" y="0"/>
                <a:ext cx="777753" cy="406400"/>
              </a:xfrm>
              <a:custGeom>
                <a:avLst/>
                <a:gdLst/>
                <a:ahLst/>
                <a:cxnLst/>
                <a:rect r="r" b="b" t="t" l="l"/>
                <a:pathLst>
                  <a:path h="406400" w="777753">
                    <a:moveTo>
                      <a:pt x="574553" y="0"/>
                    </a:moveTo>
                    <a:cubicBezTo>
                      <a:pt x="686777" y="0"/>
                      <a:pt x="777753" y="90976"/>
                      <a:pt x="777753" y="203200"/>
                    </a:cubicBezTo>
                    <a:cubicBezTo>
                      <a:pt x="777753" y="315424"/>
                      <a:pt x="686777" y="406400"/>
                      <a:pt x="574553" y="406400"/>
                    </a:cubicBezTo>
                    <a:lnTo>
                      <a:pt x="203200" y="406400"/>
                    </a:lnTo>
                    <a:cubicBezTo>
                      <a:pt x="90976" y="406400"/>
                      <a:pt x="0" y="315424"/>
                      <a:pt x="0" y="203200"/>
                    </a:cubicBezTo>
                    <a:cubicBezTo>
                      <a:pt x="0" y="90976"/>
                      <a:pt x="90976" y="0"/>
                      <a:pt x="203200" y="0"/>
                    </a:cubicBezTo>
                    <a:close/>
                  </a:path>
                </a:pathLst>
              </a:custGeom>
              <a:solidFill>
                <a:srgbClr val="0071C9"/>
              </a:solidFill>
            </p:spPr>
          </p:sp>
          <p:sp>
            <p:nvSpPr>
              <p:cNvPr name="TextBox 18" id="18"/>
              <p:cNvSpPr txBox="true"/>
              <p:nvPr/>
            </p:nvSpPr>
            <p:spPr>
              <a:xfrm>
                <a:off x="0" y="-38100"/>
                <a:ext cx="777753" cy="444500"/>
              </a:xfrm>
              <a:prstGeom prst="rect">
                <a:avLst/>
              </a:prstGeom>
            </p:spPr>
            <p:txBody>
              <a:bodyPr anchor="ctr" rtlCol="false" tIns="50800" lIns="50800" bIns="50800" rIns="50800"/>
              <a:lstStyle/>
              <a:p>
                <a:pPr algn="ctr">
                  <a:lnSpc>
                    <a:spcPts val="2605"/>
                  </a:lnSpc>
                </a:pPr>
              </a:p>
            </p:txBody>
          </p:sp>
        </p:grpSp>
        <p:grpSp>
          <p:nvGrpSpPr>
            <p:cNvPr name="Group 19" id="19"/>
            <p:cNvGrpSpPr/>
            <p:nvPr/>
          </p:nvGrpSpPr>
          <p:grpSpPr>
            <a:xfrm rot="-10800000">
              <a:off x="10773363" y="2699427"/>
              <a:ext cx="1512006" cy="1512006"/>
              <a:chOff x="0" y="0"/>
              <a:chExt cx="1758960" cy="1758960"/>
            </a:xfrm>
          </p:grpSpPr>
          <p:sp>
            <p:nvSpPr>
              <p:cNvPr name="Freeform 20" id="20"/>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AutoShape 21" id="21"/>
            <p:cNvSpPr/>
            <p:nvPr/>
          </p:nvSpPr>
          <p:spPr>
            <a:xfrm flipV="true">
              <a:off x="12530553" y="3455121"/>
              <a:ext cx="2664495" cy="309"/>
            </a:xfrm>
            <a:prstGeom prst="line">
              <a:avLst/>
            </a:prstGeom>
            <a:ln cap="flat" w="63500">
              <a:solidFill>
                <a:srgbClr val="4BD1FB"/>
              </a:solidFill>
              <a:prstDash val="solid"/>
              <a:headEnd type="none" len="sm" w="sm"/>
              <a:tailEnd type="triangle" len="med" w="lg"/>
            </a:ln>
          </p:spPr>
        </p:sp>
        <p:grpSp>
          <p:nvGrpSpPr>
            <p:cNvPr name="Group 22" id="22"/>
            <p:cNvGrpSpPr/>
            <p:nvPr/>
          </p:nvGrpSpPr>
          <p:grpSpPr>
            <a:xfrm rot="0">
              <a:off x="15229237" y="2216462"/>
              <a:ext cx="4955871" cy="2477935"/>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71C9"/>
              </a:solidFill>
            </p:spPr>
          </p:sp>
          <p:sp>
            <p:nvSpPr>
              <p:cNvPr name="TextBox 24" id="24"/>
              <p:cNvSpPr txBox="true"/>
              <p:nvPr/>
            </p:nvSpPr>
            <p:spPr>
              <a:xfrm>
                <a:off x="0" y="-38100"/>
                <a:ext cx="812800" cy="444500"/>
              </a:xfrm>
              <a:prstGeom prst="rect">
                <a:avLst/>
              </a:prstGeom>
            </p:spPr>
            <p:txBody>
              <a:bodyPr anchor="ctr" rtlCol="false" tIns="50800" lIns="50800" bIns="50800" rIns="50800"/>
              <a:lstStyle/>
              <a:p>
                <a:pPr algn="ctr">
                  <a:lnSpc>
                    <a:spcPts val="2605"/>
                  </a:lnSpc>
                </a:pPr>
              </a:p>
            </p:txBody>
          </p:sp>
        </p:grpSp>
        <p:grpSp>
          <p:nvGrpSpPr>
            <p:cNvPr name="Group 25" id="25"/>
            <p:cNvGrpSpPr/>
            <p:nvPr/>
          </p:nvGrpSpPr>
          <p:grpSpPr>
            <a:xfrm rot="-10800000">
              <a:off x="18151839" y="2619833"/>
              <a:ext cx="1512006" cy="1512006"/>
              <a:chOff x="0" y="0"/>
              <a:chExt cx="1758960" cy="1758960"/>
            </a:xfrm>
          </p:grpSpPr>
          <p:sp>
            <p:nvSpPr>
              <p:cNvPr name="Freeform 26" id="26"/>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TextBox 27" id="27"/>
            <p:cNvSpPr txBox="true"/>
            <p:nvPr/>
          </p:nvSpPr>
          <p:spPr>
            <a:xfrm rot="0">
              <a:off x="7851006" y="2578932"/>
              <a:ext cx="3341132" cy="1601005"/>
            </a:xfrm>
            <a:prstGeom prst="rect">
              <a:avLst/>
            </a:prstGeom>
          </p:spPr>
          <p:txBody>
            <a:bodyPr anchor="t" rtlCol="false" tIns="0" lIns="0" bIns="0" rIns="0">
              <a:spAutoFit/>
            </a:bodyPr>
            <a:lstStyle/>
            <a:p>
              <a:pPr algn="ctr" marL="0" indent="0" lvl="0">
                <a:lnSpc>
                  <a:spcPts val="4894"/>
                </a:lnSpc>
                <a:spcBef>
                  <a:spcPct val="0"/>
                </a:spcBef>
              </a:pPr>
              <a:r>
                <a:rPr lang="en-US" b="true" sz="3546" spc="35">
                  <a:solidFill>
                    <a:srgbClr val="FFFFFF"/>
                  </a:solidFill>
                  <a:latin typeface="TT Drugs Bold"/>
                  <a:ea typeface="TT Drugs Bold"/>
                  <a:cs typeface="TT Drugs Bold"/>
                  <a:sym typeface="TT Drugs Bold"/>
                </a:rPr>
                <a:t>Base de datos</a:t>
              </a:r>
            </a:p>
          </p:txBody>
        </p:sp>
        <p:grpSp>
          <p:nvGrpSpPr>
            <p:cNvPr name="Group 28" id="28"/>
            <p:cNvGrpSpPr/>
            <p:nvPr/>
          </p:nvGrpSpPr>
          <p:grpSpPr>
            <a:xfrm rot="0">
              <a:off x="11998459" y="6627670"/>
              <a:ext cx="4955871" cy="2477935"/>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71C9"/>
              </a:solidFill>
            </p:spPr>
          </p:sp>
          <p:sp>
            <p:nvSpPr>
              <p:cNvPr name="TextBox 30" id="30"/>
              <p:cNvSpPr txBox="true"/>
              <p:nvPr/>
            </p:nvSpPr>
            <p:spPr>
              <a:xfrm>
                <a:off x="0" y="-38100"/>
                <a:ext cx="812800" cy="444500"/>
              </a:xfrm>
              <a:prstGeom prst="rect">
                <a:avLst/>
              </a:prstGeom>
            </p:spPr>
            <p:txBody>
              <a:bodyPr anchor="ctr" rtlCol="false" tIns="50800" lIns="50800" bIns="50800" rIns="50800"/>
              <a:lstStyle/>
              <a:p>
                <a:pPr algn="ctr">
                  <a:lnSpc>
                    <a:spcPts val="2605"/>
                  </a:lnSpc>
                </a:pPr>
              </a:p>
            </p:txBody>
          </p:sp>
        </p:grpSp>
        <p:grpSp>
          <p:nvGrpSpPr>
            <p:cNvPr name="Group 31" id="31"/>
            <p:cNvGrpSpPr/>
            <p:nvPr/>
          </p:nvGrpSpPr>
          <p:grpSpPr>
            <a:xfrm rot="-10800000">
              <a:off x="15195048" y="7178636"/>
              <a:ext cx="1512006" cy="1512006"/>
              <a:chOff x="0" y="0"/>
              <a:chExt cx="1758960" cy="1758960"/>
            </a:xfrm>
          </p:grpSpPr>
          <p:sp>
            <p:nvSpPr>
              <p:cNvPr name="Freeform 32" id="32"/>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AutoShape 33" id="33"/>
            <p:cNvSpPr/>
            <p:nvPr/>
          </p:nvSpPr>
          <p:spPr>
            <a:xfrm flipH="true">
              <a:off x="14476394" y="4694398"/>
              <a:ext cx="3230778" cy="1933272"/>
            </a:xfrm>
            <a:prstGeom prst="line">
              <a:avLst/>
            </a:prstGeom>
            <a:ln cap="flat" w="63500">
              <a:solidFill>
                <a:srgbClr val="4BD1FB"/>
              </a:solidFill>
              <a:prstDash val="solid"/>
              <a:headEnd type="none" len="sm" w="sm"/>
              <a:tailEnd type="triangle" len="med" w="lg"/>
            </a:ln>
          </p:spPr>
        </p:sp>
        <p:grpSp>
          <p:nvGrpSpPr>
            <p:cNvPr name="Group 34" id="34"/>
            <p:cNvGrpSpPr/>
            <p:nvPr/>
          </p:nvGrpSpPr>
          <p:grpSpPr>
            <a:xfrm rot="0">
              <a:off x="3781868" y="6627670"/>
              <a:ext cx="4955871" cy="2477935"/>
              <a:chOff x="0" y="0"/>
              <a:chExt cx="812800" cy="406400"/>
            </a:xfrm>
          </p:grpSpPr>
          <p:sp>
            <p:nvSpPr>
              <p:cNvPr name="Freeform 35" id="3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71C9"/>
              </a:solidFill>
            </p:spPr>
          </p:sp>
          <p:sp>
            <p:nvSpPr>
              <p:cNvPr name="TextBox 36" id="36"/>
              <p:cNvSpPr txBox="true"/>
              <p:nvPr/>
            </p:nvSpPr>
            <p:spPr>
              <a:xfrm>
                <a:off x="0" y="-38100"/>
                <a:ext cx="812800" cy="444500"/>
              </a:xfrm>
              <a:prstGeom prst="rect">
                <a:avLst/>
              </a:prstGeom>
            </p:spPr>
            <p:txBody>
              <a:bodyPr anchor="ctr" rtlCol="false" tIns="50800" lIns="50800" bIns="50800" rIns="50800"/>
              <a:lstStyle/>
              <a:p>
                <a:pPr algn="ctr">
                  <a:lnSpc>
                    <a:spcPts val="2605"/>
                  </a:lnSpc>
                </a:pPr>
              </a:p>
            </p:txBody>
          </p:sp>
        </p:grpSp>
        <p:grpSp>
          <p:nvGrpSpPr>
            <p:cNvPr name="Group 37" id="37"/>
            <p:cNvGrpSpPr/>
            <p:nvPr/>
          </p:nvGrpSpPr>
          <p:grpSpPr>
            <a:xfrm rot="-10800000">
              <a:off x="6704471" y="7031041"/>
              <a:ext cx="1512006" cy="1512006"/>
              <a:chOff x="0" y="0"/>
              <a:chExt cx="1758960" cy="1758960"/>
            </a:xfrm>
          </p:grpSpPr>
          <p:sp>
            <p:nvSpPr>
              <p:cNvPr name="Freeform 38" id="38"/>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AutoShape 39" id="39"/>
            <p:cNvSpPr/>
            <p:nvPr/>
          </p:nvSpPr>
          <p:spPr>
            <a:xfrm flipH="true">
              <a:off x="8737739" y="7866638"/>
              <a:ext cx="3260720" cy="0"/>
            </a:xfrm>
            <a:prstGeom prst="line">
              <a:avLst/>
            </a:prstGeom>
            <a:ln cap="flat" w="63500">
              <a:solidFill>
                <a:srgbClr val="4BD1FB"/>
              </a:solidFill>
              <a:prstDash val="solid"/>
              <a:headEnd type="none" len="sm" w="sm"/>
              <a:tailEnd type="triangle" len="med" w="lg"/>
            </a:ln>
          </p:spPr>
        </p:sp>
        <p:sp>
          <p:nvSpPr>
            <p:cNvPr name="Freeform 40" id="40"/>
            <p:cNvSpPr/>
            <p:nvPr/>
          </p:nvSpPr>
          <p:spPr>
            <a:xfrm flipH="false" flipV="false" rot="0">
              <a:off x="10984571" y="2902807"/>
              <a:ext cx="1089589" cy="1123288"/>
            </a:xfrm>
            <a:custGeom>
              <a:avLst/>
              <a:gdLst/>
              <a:ahLst/>
              <a:cxnLst/>
              <a:rect r="r" b="b" t="t" l="l"/>
              <a:pathLst>
                <a:path h="1123288" w="1089589">
                  <a:moveTo>
                    <a:pt x="0" y="0"/>
                  </a:moveTo>
                  <a:lnTo>
                    <a:pt x="1089589" y="0"/>
                  </a:lnTo>
                  <a:lnTo>
                    <a:pt x="1089589" y="1123288"/>
                  </a:lnTo>
                  <a:lnTo>
                    <a:pt x="0" y="1123288"/>
                  </a:lnTo>
                  <a:lnTo>
                    <a:pt x="0" y="0"/>
                  </a:lnTo>
                  <a:close/>
                </a:path>
              </a:pathLst>
            </a:custGeom>
            <a:blipFill>
              <a:blip r:embed="rId5"/>
              <a:stretch>
                <a:fillRect l="0" t="0" r="0" b="0"/>
              </a:stretch>
            </a:blipFill>
          </p:spPr>
        </p:sp>
        <p:sp>
          <p:nvSpPr>
            <p:cNvPr name="Freeform 41" id="41"/>
            <p:cNvSpPr/>
            <p:nvPr/>
          </p:nvSpPr>
          <p:spPr>
            <a:xfrm flipH="false" flipV="false" rot="0">
              <a:off x="18135028" y="2534559"/>
              <a:ext cx="1846430" cy="1676874"/>
            </a:xfrm>
            <a:custGeom>
              <a:avLst/>
              <a:gdLst/>
              <a:ahLst/>
              <a:cxnLst/>
              <a:rect r="r" b="b" t="t" l="l"/>
              <a:pathLst>
                <a:path h="1676874" w="1846430">
                  <a:moveTo>
                    <a:pt x="0" y="0"/>
                  </a:moveTo>
                  <a:lnTo>
                    <a:pt x="1846430" y="0"/>
                  </a:lnTo>
                  <a:lnTo>
                    <a:pt x="1846430" y="1676874"/>
                  </a:lnTo>
                  <a:lnTo>
                    <a:pt x="0" y="1676874"/>
                  </a:lnTo>
                  <a:lnTo>
                    <a:pt x="0" y="0"/>
                  </a:lnTo>
                  <a:close/>
                </a:path>
              </a:pathLst>
            </a:custGeom>
            <a:blipFill>
              <a:blip r:embed="rId6"/>
              <a:stretch>
                <a:fillRect l="0" t="0" r="-230969" b="0"/>
              </a:stretch>
            </a:blipFill>
          </p:spPr>
        </p:sp>
        <p:sp>
          <p:nvSpPr>
            <p:cNvPr name="Freeform 42" id="42"/>
            <p:cNvSpPr/>
            <p:nvPr/>
          </p:nvSpPr>
          <p:spPr>
            <a:xfrm flipH="false" flipV="false" rot="0">
              <a:off x="15259071" y="7239819"/>
              <a:ext cx="1383959" cy="1383959"/>
            </a:xfrm>
            <a:custGeom>
              <a:avLst/>
              <a:gdLst/>
              <a:ahLst/>
              <a:cxnLst/>
              <a:rect r="r" b="b" t="t" l="l"/>
              <a:pathLst>
                <a:path h="1383959" w="1383959">
                  <a:moveTo>
                    <a:pt x="0" y="0"/>
                  </a:moveTo>
                  <a:lnTo>
                    <a:pt x="1383960" y="0"/>
                  </a:lnTo>
                  <a:lnTo>
                    <a:pt x="1383960" y="1383960"/>
                  </a:lnTo>
                  <a:lnTo>
                    <a:pt x="0" y="1383960"/>
                  </a:lnTo>
                  <a:lnTo>
                    <a:pt x="0" y="0"/>
                  </a:lnTo>
                  <a:close/>
                </a:path>
              </a:pathLst>
            </a:custGeom>
            <a:blipFill>
              <a:blip r:embed="rId7"/>
              <a:stretch>
                <a:fillRect l="0" t="0" r="0" b="0"/>
              </a:stretch>
            </a:blipFill>
          </p:spPr>
        </p:sp>
        <p:sp>
          <p:nvSpPr>
            <p:cNvPr name="Freeform 43" id="43"/>
            <p:cNvSpPr/>
            <p:nvPr/>
          </p:nvSpPr>
          <p:spPr>
            <a:xfrm flipH="false" flipV="false" rot="0">
              <a:off x="6897803" y="7197776"/>
              <a:ext cx="1125342" cy="1125342"/>
            </a:xfrm>
            <a:custGeom>
              <a:avLst/>
              <a:gdLst/>
              <a:ahLst/>
              <a:cxnLst/>
              <a:rect r="r" b="b" t="t" l="l"/>
              <a:pathLst>
                <a:path h="1125342" w="1125342">
                  <a:moveTo>
                    <a:pt x="0" y="0"/>
                  </a:moveTo>
                  <a:lnTo>
                    <a:pt x="1125342" y="0"/>
                  </a:lnTo>
                  <a:lnTo>
                    <a:pt x="1125342" y="1125341"/>
                  </a:lnTo>
                  <a:lnTo>
                    <a:pt x="0" y="1125341"/>
                  </a:lnTo>
                  <a:lnTo>
                    <a:pt x="0" y="0"/>
                  </a:lnTo>
                  <a:close/>
                </a:path>
              </a:pathLst>
            </a:custGeom>
            <a:blipFill>
              <a:blip r:embed="rId8"/>
              <a:stretch>
                <a:fillRect l="0" t="0" r="0" b="0"/>
              </a:stretch>
            </a:blipFill>
          </p:spPr>
        </p:sp>
        <p:sp>
          <p:nvSpPr>
            <p:cNvPr name="AutoShape 44" id="44"/>
            <p:cNvSpPr/>
            <p:nvPr/>
          </p:nvSpPr>
          <p:spPr>
            <a:xfrm flipH="true" flipV="true">
              <a:off x="2856040" y="4694398"/>
              <a:ext cx="3403764" cy="1933272"/>
            </a:xfrm>
            <a:prstGeom prst="line">
              <a:avLst/>
            </a:prstGeom>
            <a:ln cap="flat" w="63500">
              <a:solidFill>
                <a:srgbClr val="4BD1FB"/>
              </a:solidFill>
              <a:prstDash val="solid"/>
              <a:headEnd type="none" len="sm" w="sm"/>
              <a:tailEnd type="triangle" len="med" w="lg"/>
            </a:ln>
          </p:spPr>
        </p:sp>
        <p:sp>
          <p:nvSpPr>
            <p:cNvPr name="TextBox 45" id="45"/>
            <p:cNvSpPr txBox="true"/>
            <p:nvPr/>
          </p:nvSpPr>
          <p:spPr>
            <a:xfrm rot="0">
              <a:off x="1121360" y="2983623"/>
              <a:ext cx="2162536" cy="876939"/>
            </a:xfrm>
            <a:prstGeom prst="rect">
              <a:avLst/>
            </a:prstGeom>
          </p:spPr>
          <p:txBody>
            <a:bodyPr anchor="t" rtlCol="false" tIns="0" lIns="0" bIns="0" rIns="0">
              <a:spAutoFit/>
            </a:bodyPr>
            <a:lstStyle/>
            <a:p>
              <a:pPr algn="l" marL="0" indent="0" lvl="0">
                <a:lnSpc>
                  <a:spcPts val="5559"/>
                </a:lnSpc>
                <a:spcBef>
                  <a:spcPct val="0"/>
                </a:spcBef>
              </a:pPr>
              <a:r>
                <a:rPr lang="en-US" b="true" sz="4028" spc="40">
                  <a:solidFill>
                    <a:srgbClr val="FFFFFF"/>
                  </a:solidFill>
                  <a:latin typeface="TT Drugs Bold"/>
                  <a:ea typeface="TT Drugs Bold"/>
                  <a:cs typeface="TT Drugs Bold"/>
                  <a:sym typeface="TT Drugs Bold"/>
                </a:rPr>
                <a:t>Odoo</a:t>
              </a:r>
            </a:p>
          </p:txBody>
        </p:sp>
        <p:sp>
          <p:nvSpPr>
            <p:cNvPr name="TextBox 46" id="46"/>
            <p:cNvSpPr txBox="true"/>
            <p:nvPr/>
          </p:nvSpPr>
          <p:spPr>
            <a:xfrm rot="0">
              <a:off x="1462995" y="714311"/>
              <a:ext cx="2526404" cy="1104458"/>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Extraen los datos</a:t>
              </a:r>
            </a:p>
          </p:txBody>
        </p:sp>
        <p:sp>
          <p:nvSpPr>
            <p:cNvPr name="TextBox 47" id="47"/>
            <p:cNvSpPr txBox="true"/>
            <p:nvPr/>
          </p:nvSpPr>
          <p:spPr>
            <a:xfrm rot="0">
              <a:off x="9104897" y="6830265"/>
              <a:ext cx="2526404" cy="538510"/>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asignan</a:t>
              </a:r>
            </a:p>
          </p:txBody>
        </p:sp>
        <p:sp>
          <p:nvSpPr>
            <p:cNvPr name="TextBox 48" id="48"/>
            <p:cNvSpPr txBox="true"/>
            <p:nvPr/>
          </p:nvSpPr>
          <p:spPr>
            <a:xfrm rot="0">
              <a:off x="3928487" y="7292575"/>
              <a:ext cx="3022565" cy="859543"/>
            </a:xfrm>
            <a:prstGeom prst="rect">
              <a:avLst/>
            </a:prstGeom>
          </p:spPr>
          <p:txBody>
            <a:bodyPr anchor="t" rtlCol="false" tIns="0" lIns="0" bIns="0" rIns="0">
              <a:spAutoFit/>
            </a:bodyPr>
            <a:lstStyle/>
            <a:p>
              <a:pPr algn="l" marL="0" indent="0" lvl="0">
                <a:lnSpc>
                  <a:spcPts val="5392"/>
                </a:lnSpc>
                <a:spcBef>
                  <a:spcPct val="0"/>
                </a:spcBef>
              </a:pPr>
              <a:r>
                <a:rPr lang="en-US" b="true" sz="3907" spc="39">
                  <a:solidFill>
                    <a:srgbClr val="FFFFFF"/>
                  </a:solidFill>
                  <a:latin typeface="TT Drugs Bold"/>
                  <a:ea typeface="TT Drugs Bold"/>
                  <a:cs typeface="TT Drugs Bold"/>
                  <a:sym typeface="TT Drugs Bold"/>
                </a:rPr>
                <a:t>Teamfit</a:t>
              </a:r>
            </a:p>
          </p:txBody>
        </p:sp>
        <p:sp>
          <p:nvSpPr>
            <p:cNvPr name="TextBox 49" id="49"/>
            <p:cNvSpPr txBox="true"/>
            <p:nvPr/>
          </p:nvSpPr>
          <p:spPr>
            <a:xfrm rot="0">
              <a:off x="16954330" y="5468175"/>
              <a:ext cx="2526404" cy="1104458"/>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indican las horas</a:t>
              </a:r>
            </a:p>
          </p:txBody>
        </p:sp>
        <p:sp>
          <p:nvSpPr>
            <p:cNvPr name="TextBox 50" id="50"/>
            <p:cNvSpPr txBox="true"/>
            <p:nvPr/>
          </p:nvSpPr>
          <p:spPr>
            <a:xfrm rot="0">
              <a:off x="5200787" y="2123386"/>
              <a:ext cx="2526404" cy="1104458"/>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guardan en</a:t>
              </a:r>
            </a:p>
          </p:txBody>
        </p:sp>
        <p:sp>
          <p:nvSpPr>
            <p:cNvPr name="TextBox 51" id="51"/>
            <p:cNvSpPr txBox="true"/>
            <p:nvPr/>
          </p:nvSpPr>
          <p:spPr>
            <a:xfrm rot="0">
              <a:off x="12412368" y="2477828"/>
              <a:ext cx="2878209" cy="538510"/>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clasifican</a:t>
              </a:r>
            </a:p>
          </p:txBody>
        </p:sp>
        <p:sp>
          <p:nvSpPr>
            <p:cNvPr name="TextBox 52" id="52"/>
            <p:cNvSpPr txBox="true"/>
            <p:nvPr/>
          </p:nvSpPr>
          <p:spPr>
            <a:xfrm rot="0">
              <a:off x="12233915" y="7316332"/>
              <a:ext cx="3022565" cy="859543"/>
            </a:xfrm>
            <a:prstGeom prst="rect">
              <a:avLst/>
            </a:prstGeom>
          </p:spPr>
          <p:txBody>
            <a:bodyPr anchor="t" rtlCol="false" tIns="0" lIns="0" bIns="0" rIns="0">
              <a:spAutoFit/>
            </a:bodyPr>
            <a:lstStyle/>
            <a:p>
              <a:pPr algn="l" marL="0" indent="0" lvl="0">
                <a:lnSpc>
                  <a:spcPts val="5392"/>
                </a:lnSpc>
                <a:spcBef>
                  <a:spcPct val="0"/>
                </a:spcBef>
              </a:pPr>
              <a:r>
                <a:rPr lang="en-US" b="true" sz="3907" spc="39">
                  <a:solidFill>
                    <a:srgbClr val="FFFFFF"/>
                  </a:solidFill>
                  <a:latin typeface="TT Drugs Bold"/>
                  <a:ea typeface="TT Drugs Bold"/>
                  <a:cs typeface="TT Drugs Bold"/>
                  <a:sym typeface="TT Drugs Bold"/>
                </a:rPr>
                <a:t>Teamfit</a:t>
              </a:r>
            </a:p>
          </p:txBody>
        </p:sp>
        <p:sp>
          <p:nvSpPr>
            <p:cNvPr name="TextBox 53" id="53"/>
            <p:cNvSpPr txBox="true"/>
            <p:nvPr/>
          </p:nvSpPr>
          <p:spPr>
            <a:xfrm rot="0">
              <a:off x="15443047" y="2940138"/>
              <a:ext cx="3022565" cy="859543"/>
            </a:xfrm>
            <a:prstGeom prst="rect">
              <a:avLst/>
            </a:prstGeom>
          </p:spPr>
          <p:txBody>
            <a:bodyPr anchor="t" rtlCol="false" tIns="0" lIns="0" bIns="0" rIns="0">
              <a:spAutoFit/>
            </a:bodyPr>
            <a:lstStyle/>
            <a:p>
              <a:pPr algn="l" marL="0" indent="0" lvl="0">
                <a:lnSpc>
                  <a:spcPts val="5392"/>
                </a:lnSpc>
                <a:spcBef>
                  <a:spcPct val="0"/>
                </a:spcBef>
              </a:pPr>
              <a:r>
                <a:rPr lang="en-US" b="true" sz="3907" spc="39">
                  <a:solidFill>
                    <a:srgbClr val="FFFFFF"/>
                  </a:solidFill>
                  <a:latin typeface="TT Drugs Bold"/>
                  <a:ea typeface="TT Drugs Bold"/>
                  <a:cs typeface="TT Drugs Bold"/>
                  <a:sym typeface="TT Drugs Bold"/>
                </a:rPr>
                <a:t>Teamfit</a:t>
              </a:r>
            </a:p>
          </p:txBody>
        </p:sp>
        <p:sp>
          <p:nvSpPr>
            <p:cNvPr name="TextBox 54" id="54"/>
            <p:cNvSpPr txBox="true"/>
            <p:nvPr/>
          </p:nvSpPr>
          <p:spPr>
            <a:xfrm rot="0">
              <a:off x="1521900" y="5523212"/>
              <a:ext cx="2526404" cy="1104458"/>
            </a:xfrm>
            <a:prstGeom prst="rect">
              <a:avLst/>
            </a:prstGeom>
          </p:spPr>
          <p:txBody>
            <a:bodyPr anchor="t" rtlCol="false" tIns="0" lIns="0" bIns="0" rIns="0">
              <a:spAutoFit/>
            </a:bodyPr>
            <a:lstStyle/>
            <a:p>
              <a:pPr algn="ctr" marL="0" indent="0" lvl="0">
                <a:lnSpc>
                  <a:spcPts val="3398"/>
                </a:lnSpc>
                <a:spcBef>
                  <a:spcPct val="0"/>
                </a:spcBef>
              </a:pPr>
              <a:r>
                <a:rPr lang="en-US" b="true" sz="2462" spc="24">
                  <a:solidFill>
                    <a:srgbClr val="FFFFFF"/>
                  </a:solidFill>
                  <a:latin typeface="TT Drugs Bold"/>
                  <a:ea typeface="TT Drugs Bold"/>
                  <a:cs typeface="TT Drugs Bold"/>
                  <a:sym typeface="TT Drugs Bold"/>
                </a:rPr>
                <a:t>Se devuelven</a:t>
              </a:r>
            </a:p>
          </p:txBody>
        </p:sp>
      </p:grpSp>
      <p:sp>
        <p:nvSpPr>
          <p:cNvPr name="Freeform 55" id="55"/>
          <p:cNvSpPr/>
          <p:nvPr/>
        </p:nvSpPr>
        <p:spPr>
          <a:xfrm flipH="false" flipV="false" rot="0">
            <a:off x="585888"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6" id="56"/>
          <p:cNvSpPr/>
          <p:nvPr/>
        </p:nvSpPr>
        <p:spPr>
          <a:xfrm flipH="false" flipV="false" rot="0">
            <a:off x="14548877" y="9716385"/>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85888"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48877" y="9716385"/>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91268" y="0"/>
            <a:ext cx="6921265" cy="10287000"/>
          </a:xfrm>
          <a:custGeom>
            <a:avLst/>
            <a:gdLst/>
            <a:ahLst/>
            <a:cxnLst/>
            <a:rect r="r" b="b" t="t" l="l"/>
            <a:pathLst>
              <a:path h="10287000" w="6921265">
                <a:moveTo>
                  <a:pt x="0" y="0"/>
                </a:moveTo>
                <a:lnTo>
                  <a:pt x="6921266" y="0"/>
                </a:lnTo>
                <a:lnTo>
                  <a:pt x="6921266" y="10287000"/>
                </a:lnTo>
                <a:lnTo>
                  <a:pt x="0" y="10287000"/>
                </a:lnTo>
                <a:lnTo>
                  <a:pt x="0" y="0"/>
                </a:lnTo>
                <a:close/>
              </a:path>
            </a:pathLst>
          </a:custGeom>
          <a:blipFill>
            <a:blip r:embed="rId4"/>
            <a:stretch>
              <a:fillRect l="-506" t="0" r="-278" b="-87"/>
            </a:stretch>
          </a:blipFill>
        </p:spPr>
      </p:sp>
      <p:sp>
        <p:nvSpPr>
          <p:cNvPr name="TextBox 5" id="5"/>
          <p:cNvSpPr txBox="true"/>
          <p:nvPr/>
        </p:nvSpPr>
        <p:spPr>
          <a:xfrm rot="0">
            <a:off x="12674711" y="173486"/>
            <a:ext cx="5318500" cy="1624703"/>
          </a:xfrm>
          <a:prstGeom prst="rect">
            <a:avLst/>
          </a:prstGeom>
        </p:spPr>
        <p:txBody>
          <a:bodyPr anchor="t" rtlCol="false" tIns="0" lIns="0" bIns="0" rIns="0">
            <a:spAutoFit/>
          </a:bodyPr>
          <a:lstStyle/>
          <a:p>
            <a:pPr algn="ctr">
              <a:lnSpc>
                <a:spcPts val="6557"/>
              </a:lnSpc>
              <a:spcBef>
                <a:spcPct val="0"/>
              </a:spcBef>
            </a:pPr>
            <a:r>
              <a:rPr lang="en-US" b="true" sz="4752" spc="47">
                <a:solidFill>
                  <a:srgbClr val="FFFFFF"/>
                </a:solidFill>
                <a:latin typeface="TT Drugs Bold"/>
                <a:ea typeface="TT Drugs Bold"/>
                <a:cs typeface="TT Drugs Bold"/>
                <a:sym typeface="TT Drugs Bold"/>
              </a:rPr>
              <a:t>Diagrama de Actividades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3689295" y="657225"/>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TABLA ASIGNADORA</a:t>
            </a:r>
          </a:p>
        </p:txBody>
      </p:sp>
      <p:sp>
        <p:nvSpPr>
          <p:cNvPr name="Freeform 6" id="6"/>
          <p:cNvSpPr/>
          <p:nvPr/>
        </p:nvSpPr>
        <p:spPr>
          <a:xfrm flipH="false" flipV="false" rot="0">
            <a:off x="16804754" y="9635987"/>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0" id="10"/>
          <p:cNvGraphicFramePr>
            <a:graphicFrameLocks noGrp="true"/>
          </p:cNvGraphicFramePr>
          <p:nvPr/>
        </p:nvGraphicFramePr>
        <p:xfrm>
          <a:off x="1348606" y="2035576"/>
          <a:ext cx="15590788" cy="7038975"/>
        </p:xfrm>
        <a:graphic>
          <a:graphicData uri="http://schemas.openxmlformats.org/drawingml/2006/table">
            <a:tbl>
              <a:tblPr/>
              <a:tblGrid>
                <a:gridCol w="2631312"/>
                <a:gridCol w="3098136"/>
                <a:gridCol w="3396820"/>
                <a:gridCol w="1848050"/>
                <a:gridCol w="1022119"/>
                <a:gridCol w="1191901"/>
                <a:gridCol w="1022119"/>
                <a:gridCol w="1380331"/>
              </a:tblGrid>
              <a:tr h="890646">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Linea de Negocio</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Tipo</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Rol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Fase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Max</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Mean</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Min</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Cluster</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Auditoría energética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Ingeniero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Final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55.5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17.89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2.5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2</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Auditoría Energética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Ingeniero de Poyectos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Inicial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26</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16.28</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Auditoría Energética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Ingeniero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Intermedia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52</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19.51</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2.5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2</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SGE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Sistema de gestión</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Final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12</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9.33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8</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SGE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Sistema de gestión</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Inicial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4.13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3.25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024722">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SGE</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Sitema de gestión</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Intermedia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11</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7.17</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3219"/>
                        </a:lnSpc>
                        <a:defRPr/>
                      </a:pPr>
                      <a:r>
                        <a:rPr lang="en-US" sz="2299" b="true">
                          <a:solidFill>
                            <a:srgbClr val="FFFFFF"/>
                          </a:solidFill>
                          <a:latin typeface="HK Grotesk Bold"/>
                          <a:ea typeface="HK Grotesk Bold"/>
                          <a:cs typeface="HK Grotesk Bold"/>
                          <a:sym typeface="HK Grotesk Bold"/>
                        </a:rPr>
                        <a:t>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8593862">
            <a:off x="14304127" y="7693315"/>
            <a:ext cx="11179420" cy="6606021"/>
          </a:xfrm>
          <a:custGeom>
            <a:avLst/>
            <a:gdLst/>
            <a:ahLst/>
            <a:cxnLst/>
            <a:rect r="r" b="b" t="t" l="l"/>
            <a:pathLst>
              <a:path h="6606021" w="11179420">
                <a:moveTo>
                  <a:pt x="0" y="0"/>
                </a:moveTo>
                <a:lnTo>
                  <a:pt x="11179420" y="0"/>
                </a:lnTo>
                <a:lnTo>
                  <a:pt x="11179420" y="6606021"/>
                </a:lnTo>
                <a:lnTo>
                  <a:pt x="0" y="6606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350592" y="-1615873"/>
            <a:ext cx="9085628" cy="5368780"/>
          </a:xfrm>
          <a:custGeom>
            <a:avLst/>
            <a:gdLst/>
            <a:ahLst/>
            <a:cxnLst/>
            <a:rect r="r" b="b" t="t" l="l"/>
            <a:pathLst>
              <a:path h="5368780" w="9085628">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225625" y="742274"/>
            <a:ext cx="15859825" cy="892115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5138867" y="262881"/>
            <a:ext cx="8010266" cy="1061960"/>
          </a:xfrm>
          <a:prstGeom prst="rect">
            <a:avLst/>
          </a:prstGeom>
        </p:spPr>
        <p:txBody>
          <a:bodyPr anchor="t" rtlCol="false" tIns="0" lIns="0" bIns="0" rIns="0">
            <a:spAutoFit/>
          </a:bodyPr>
          <a:lstStyle/>
          <a:p>
            <a:pPr algn="ctr" marL="0" indent="0" lvl="0">
              <a:lnSpc>
                <a:spcPts val="4121"/>
              </a:lnSpc>
              <a:spcBef>
                <a:spcPct val="0"/>
              </a:spcBef>
            </a:pPr>
            <a:r>
              <a:rPr lang="en-US" b="true" sz="3434">
                <a:solidFill>
                  <a:srgbClr val="FFFFFF"/>
                </a:solidFill>
                <a:latin typeface="Now Bold"/>
                <a:ea typeface="Now Bold"/>
                <a:cs typeface="Now Bold"/>
                <a:sym typeface="Now Bold"/>
              </a:rPr>
              <a:t>ASIGNACIÓN DE EMPLEADOS EJEMPLO</a:t>
            </a:r>
          </a:p>
        </p:txBody>
      </p:sp>
      <p:sp>
        <p:nvSpPr>
          <p:cNvPr name="Freeform 6" id="6"/>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10" id="10"/>
          <p:cNvGraphicFramePr>
            <a:graphicFrameLocks noGrp="true"/>
          </p:cNvGraphicFramePr>
          <p:nvPr/>
        </p:nvGraphicFramePr>
        <p:xfrm>
          <a:off x="354848" y="1470988"/>
          <a:ext cx="11583983" cy="8305800"/>
        </p:xfrm>
        <a:graphic>
          <a:graphicData uri="http://schemas.openxmlformats.org/drawingml/2006/table">
            <a:tbl>
              <a:tblPr/>
              <a:tblGrid>
                <a:gridCol w="1580242"/>
                <a:gridCol w="1794017"/>
                <a:gridCol w="2344091"/>
                <a:gridCol w="1190354"/>
                <a:gridCol w="1190354"/>
                <a:gridCol w="1190354"/>
                <a:gridCol w="1190354"/>
                <a:gridCol w="1104216"/>
              </a:tblGrid>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Proyecto</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Empleado</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Rol</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Semana 1</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Semana 2</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Semana 3</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Semana 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Semana 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051D4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a:solidFill>
                            <a:srgbClr val="FFFFFF"/>
                          </a:solidFill>
                          <a:latin typeface="HK Grotesk"/>
                          <a:ea typeface="HK Grotesk"/>
                          <a:cs typeface="HK Grotesk"/>
                          <a:sym typeface="HK Grotesk"/>
                        </a:rPr>
                        <a:t>Alejandro García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Ingeniero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a:solidFill>
                            <a:srgbClr val="FFFFFF"/>
                          </a:solidFill>
                          <a:latin typeface="HK Grotesk"/>
                          <a:ea typeface="HK Grotesk"/>
                          <a:cs typeface="HK Grotesk"/>
                          <a:sym typeface="HK Grotesk"/>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Fernando Nuñez</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Ingeniero de Poyectos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Felipe Díaz</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Ingeniero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2.34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4.34</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Diego Rivera</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0.97</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Rosana Hidalgo</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0.97</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0.97</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r h="1186543">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PRY2024-095</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Francisco Valles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Jefe de Proyectos</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0.97</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0.89</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c>
                  <a:txBody>
                    <a:bodyPr anchor="t" rtlCol="false"/>
                    <a:lstStyle/>
                    <a:p>
                      <a:pPr algn="ctr">
                        <a:lnSpc>
                          <a:spcPts val="2799"/>
                        </a:lnSpc>
                        <a:defRPr/>
                      </a:pPr>
                      <a:r>
                        <a:rPr lang="en-US" sz="1999" b="true">
                          <a:solidFill>
                            <a:srgbClr val="FFFFFF"/>
                          </a:solidFill>
                          <a:latin typeface="HK Grotesk Bold"/>
                          <a:ea typeface="HK Grotesk Bold"/>
                          <a:cs typeface="HK Grotesk Bold"/>
                          <a:sym typeface="HK Grotesk Bold"/>
                        </a:rPr>
                        <a:t>0</a:t>
                      </a:r>
                      <a:endParaRPr lang="en-US" sz="1100"/>
                    </a:p>
                  </a:txBody>
                  <a:tcPr marL="190500" marR="190500" marT="190500" marB="190500" anchor="ctr">
                    <a:lnL cmpd="sng" algn="ctr" cap="flat" w="38100">
                      <a:solidFill>
                        <a:srgbClr val="4BACC6"/>
                      </a:solidFill>
                      <a:prstDash val="solid"/>
                      <a:round/>
                      <a:headEnd type="none" w="med" len="med"/>
                      <a:tailEnd type="none" w="med" len="med"/>
                    </a:lnL>
                    <a:lnR cmpd="sng" algn="ctr" cap="flat" w="38100">
                      <a:solidFill>
                        <a:srgbClr val="4BACC6"/>
                      </a:solidFill>
                      <a:prstDash val="solid"/>
                      <a:round/>
                      <a:headEnd type="none" w="med" len="med"/>
                      <a:tailEnd type="none" w="med" len="med"/>
                    </a:lnR>
                    <a:lnT cmpd="sng" algn="ctr" cap="flat" w="38100">
                      <a:solidFill>
                        <a:srgbClr val="4BACC6"/>
                      </a:solidFill>
                      <a:prstDash val="solid"/>
                      <a:round/>
                      <a:headEnd type="none" w="med" len="med"/>
                      <a:tailEnd type="none" w="med" len="med"/>
                    </a:lnT>
                    <a:lnB cmpd="sng" algn="ctr" cap="flat" w="38100">
                      <a:solidFill>
                        <a:srgbClr val="4BACC6"/>
                      </a:solidFill>
                      <a:prstDash val="solid"/>
                      <a:round/>
                      <a:headEnd type="none" w="med" len="med"/>
                      <a:tailEnd type="none" w="med" len="med"/>
                    </a:lnB>
                    <a:solidFill>
                      <a:srgbClr val="145DA0"/>
                    </a:solidFill>
                  </a:tcPr>
                </a:tc>
              </a:tr>
            </a:tbl>
          </a:graphicData>
        </a:graphic>
      </p:graphicFrame>
      <p:sp>
        <p:nvSpPr>
          <p:cNvPr name="TextBox 11" id="11"/>
          <p:cNvSpPr txBox="true"/>
          <p:nvPr/>
        </p:nvSpPr>
        <p:spPr>
          <a:xfrm rot="0">
            <a:off x="12362689" y="1613656"/>
            <a:ext cx="5553221" cy="8280045"/>
          </a:xfrm>
          <a:prstGeom prst="rect">
            <a:avLst/>
          </a:prstGeom>
        </p:spPr>
        <p:txBody>
          <a:bodyPr anchor="t" rtlCol="false" tIns="0" lIns="0" bIns="0" rIns="0">
            <a:spAutoFit/>
          </a:bodyPr>
          <a:lstStyle/>
          <a:p>
            <a:pPr algn="ctr">
              <a:lnSpc>
                <a:spcPts val="4130"/>
              </a:lnSpc>
            </a:pPr>
            <a:r>
              <a:rPr lang="en-US" b="true" sz="2993" spc="29">
                <a:solidFill>
                  <a:srgbClr val="FFFFFF"/>
                </a:solidFill>
                <a:latin typeface="TT Drugs Bold"/>
                <a:ea typeface="TT Drugs Bold"/>
                <a:cs typeface="TT Drugs Bold"/>
                <a:sym typeface="TT Drugs Bold"/>
              </a:rPr>
              <a:t>Funcionamiento del algoritmo</a:t>
            </a:r>
          </a:p>
          <a:p>
            <a:pPr algn="ctr">
              <a:lnSpc>
                <a:spcPts val="4130"/>
              </a:lnSpc>
            </a:pPr>
          </a:p>
          <a:p>
            <a:pPr algn="l">
              <a:lnSpc>
                <a:spcPts val="3578"/>
              </a:lnSpc>
            </a:pPr>
            <a:r>
              <a:rPr lang="en-US" b="true" sz="2593" spc="25">
                <a:solidFill>
                  <a:srgbClr val="FFFFFF"/>
                </a:solidFill>
                <a:latin typeface="TT Drugs Bold"/>
                <a:ea typeface="TT Drugs Bold"/>
                <a:cs typeface="TT Drugs Bold"/>
                <a:sym typeface="TT Drugs Bold"/>
              </a:rPr>
              <a:t>Asignar recursos disponibles a proyectos en función de:</a:t>
            </a:r>
          </a:p>
          <a:p>
            <a:pPr algn="l" marL="559899" indent="-279950" lvl="1">
              <a:lnSpc>
                <a:spcPts val="3578"/>
              </a:lnSpc>
              <a:buFont typeface="Arial"/>
              <a:buChar char="•"/>
            </a:pPr>
            <a:r>
              <a:rPr lang="en-US" b="true" sz="2593" spc="25">
                <a:solidFill>
                  <a:srgbClr val="FFFFFF"/>
                </a:solidFill>
                <a:latin typeface="TT Drugs Bold"/>
                <a:ea typeface="TT Drugs Bold"/>
                <a:cs typeface="TT Drugs Bold"/>
                <a:sym typeface="TT Drugs Bold"/>
              </a:rPr>
              <a:t>Fecha de inicio y fin del proyecto.</a:t>
            </a:r>
          </a:p>
          <a:p>
            <a:pPr algn="l" marL="559899" indent="-279950" lvl="1">
              <a:lnSpc>
                <a:spcPts val="3578"/>
              </a:lnSpc>
              <a:buFont typeface="Arial"/>
              <a:buChar char="•"/>
            </a:pPr>
            <a:r>
              <a:rPr lang="en-US" b="true" sz="2593" spc="25">
                <a:solidFill>
                  <a:srgbClr val="FFFFFF"/>
                </a:solidFill>
                <a:latin typeface="TT Drugs Bold"/>
                <a:ea typeface="TT Drugs Bold"/>
                <a:cs typeface="TT Drugs Bold"/>
                <a:sym typeface="TT Drugs Bold"/>
              </a:rPr>
              <a:t>Duración del proyecto (en semanas).</a:t>
            </a:r>
          </a:p>
          <a:p>
            <a:pPr algn="l" marL="559899" indent="-279950" lvl="1">
              <a:lnSpc>
                <a:spcPts val="3578"/>
              </a:lnSpc>
              <a:buFont typeface="Arial"/>
              <a:buChar char="•"/>
            </a:pPr>
            <a:r>
              <a:rPr lang="en-US" b="true" sz="2593" spc="25">
                <a:solidFill>
                  <a:srgbClr val="FFFFFF"/>
                </a:solidFill>
                <a:latin typeface="TT Drugs Bold"/>
                <a:ea typeface="TT Drugs Bold"/>
                <a:cs typeface="TT Drugs Bold"/>
                <a:sym typeface="TT Drugs Bold"/>
              </a:rPr>
              <a:t>Horas requeridas por los roles y etapas del proyecto ("Inicial", "Intermedia", "Final").</a:t>
            </a:r>
          </a:p>
          <a:p>
            <a:pPr algn="l" marL="559899" indent="-279950" lvl="1">
              <a:lnSpc>
                <a:spcPts val="3578"/>
              </a:lnSpc>
              <a:buFont typeface="Arial"/>
              <a:buChar char="•"/>
            </a:pPr>
            <a:r>
              <a:rPr lang="en-US" b="true" sz="2593" spc="25">
                <a:solidFill>
                  <a:srgbClr val="FFFFFF"/>
                </a:solidFill>
                <a:latin typeface="TT Drugs Bold"/>
                <a:ea typeface="TT Drugs Bold"/>
                <a:cs typeface="TT Drugs Bold"/>
                <a:sym typeface="TT Drugs Bold"/>
              </a:rPr>
              <a:t>Disponibilidad de los empleados</a:t>
            </a:r>
          </a:p>
          <a:p>
            <a:pPr algn="l" marL="559899" indent="-279950" lvl="1">
              <a:lnSpc>
                <a:spcPts val="3578"/>
              </a:lnSpc>
              <a:buFont typeface="Arial"/>
              <a:buChar char="•"/>
            </a:pPr>
            <a:r>
              <a:rPr lang="en-US" b="true" sz="2593" spc="25">
                <a:solidFill>
                  <a:srgbClr val="FFFFFF"/>
                </a:solidFill>
                <a:latin typeface="TT Drugs Bold"/>
                <a:ea typeface="TT Drugs Bold"/>
                <a:cs typeface="TT Drugs Bold"/>
                <a:sym typeface="TT Drugs Bold"/>
              </a:rPr>
              <a:t>En caso de falta de disponibilidad se dejan horas remanentes y se ajusta.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542814" y="7287406"/>
            <a:ext cx="9085628" cy="5368780"/>
          </a:xfrm>
          <a:custGeom>
            <a:avLst/>
            <a:gdLst/>
            <a:ahLst/>
            <a:cxnLst/>
            <a:rect r="r" b="b" t="t" l="l"/>
            <a:pathLst>
              <a:path h="5368780" w="9085628">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5921" y="7508660"/>
            <a:ext cx="4653450" cy="459528"/>
          </a:xfrm>
          <a:custGeom>
            <a:avLst/>
            <a:gdLst/>
            <a:ahLst/>
            <a:cxnLst/>
            <a:rect r="r" b="b" t="t" l="l"/>
            <a:pathLst>
              <a:path h="459528" w="4653450">
                <a:moveTo>
                  <a:pt x="0" y="0"/>
                </a:moveTo>
                <a:lnTo>
                  <a:pt x="4653450" y="0"/>
                </a:lnTo>
                <a:lnTo>
                  <a:pt x="4653450" y="459528"/>
                </a:lnTo>
                <a:lnTo>
                  <a:pt x="0" y="459528"/>
                </a:lnTo>
                <a:lnTo>
                  <a:pt x="0" y="0"/>
                </a:lnTo>
                <a:close/>
              </a:path>
            </a:pathLst>
          </a:custGeom>
          <a:blipFill>
            <a:blip r:embed="rId4"/>
            <a:stretch>
              <a:fillRect l="0" t="-99999" r="0" b="0"/>
            </a:stretch>
          </a:blipFill>
        </p:spPr>
      </p:sp>
      <p:sp>
        <p:nvSpPr>
          <p:cNvPr name="Freeform 4" id="4"/>
          <p:cNvSpPr/>
          <p:nvPr/>
        </p:nvSpPr>
        <p:spPr>
          <a:xfrm flipH="false" flipV="false" rot="0">
            <a:off x="6817275" y="9192156"/>
            <a:ext cx="4653450" cy="459528"/>
          </a:xfrm>
          <a:custGeom>
            <a:avLst/>
            <a:gdLst/>
            <a:ahLst/>
            <a:cxnLst/>
            <a:rect r="r" b="b" t="t" l="l"/>
            <a:pathLst>
              <a:path h="459528" w="4653450">
                <a:moveTo>
                  <a:pt x="0" y="0"/>
                </a:moveTo>
                <a:lnTo>
                  <a:pt x="4653450" y="0"/>
                </a:lnTo>
                <a:lnTo>
                  <a:pt x="4653450" y="459529"/>
                </a:lnTo>
                <a:lnTo>
                  <a:pt x="0" y="459529"/>
                </a:lnTo>
                <a:lnTo>
                  <a:pt x="0" y="0"/>
                </a:lnTo>
                <a:close/>
              </a:path>
            </a:pathLst>
          </a:custGeom>
          <a:blipFill>
            <a:blip r:embed="rId4"/>
            <a:stretch>
              <a:fillRect l="0" t="-99999" r="0" b="0"/>
            </a:stretch>
          </a:blipFill>
        </p:spPr>
      </p:sp>
      <p:sp>
        <p:nvSpPr>
          <p:cNvPr name="Freeform 5" id="5"/>
          <p:cNvSpPr/>
          <p:nvPr/>
        </p:nvSpPr>
        <p:spPr>
          <a:xfrm flipH="false" flipV="false" rot="0">
            <a:off x="11898614" y="7278896"/>
            <a:ext cx="4653450" cy="459528"/>
          </a:xfrm>
          <a:custGeom>
            <a:avLst/>
            <a:gdLst/>
            <a:ahLst/>
            <a:cxnLst/>
            <a:rect r="r" b="b" t="t" l="l"/>
            <a:pathLst>
              <a:path h="459528" w="4653450">
                <a:moveTo>
                  <a:pt x="0" y="0"/>
                </a:moveTo>
                <a:lnTo>
                  <a:pt x="4653451" y="0"/>
                </a:lnTo>
                <a:lnTo>
                  <a:pt x="4653451" y="459528"/>
                </a:lnTo>
                <a:lnTo>
                  <a:pt x="0" y="459528"/>
                </a:lnTo>
                <a:lnTo>
                  <a:pt x="0" y="0"/>
                </a:lnTo>
                <a:close/>
              </a:path>
            </a:pathLst>
          </a:custGeom>
          <a:blipFill>
            <a:blip r:embed="rId4"/>
            <a:stretch>
              <a:fillRect l="0" t="-99999" r="0" b="0"/>
            </a:stretch>
          </a:blipFill>
        </p:spPr>
      </p:sp>
      <p:grpSp>
        <p:nvGrpSpPr>
          <p:cNvPr name="Group 6" id="6"/>
          <p:cNvGrpSpPr/>
          <p:nvPr/>
        </p:nvGrpSpPr>
        <p:grpSpPr>
          <a:xfrm rot="0">
            <a:off x="1760441" y="2977793"/>
            <a:ext cx="4628931" cy="4530866"/>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827521" y="4661290"/>
            <a:ext cx="4628931" cy="4530866"/>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894602" y="2748029"/>
            <a:ext cx="4628931" cy="4530866"/>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6003918" y="-2207407"/>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979492" y="3035804"/>
            <a:ext cx="2589760" cy="2589760"/>
          </a:xfrm>
          <a:custGeom>
            <a:avLst/>
            <a:gdLst/>
            <a:ahLst/>
            <a:cxnLst/>
            <a:rect r="r" b="b" t="t" l="l"/>
            <a:pathLst>
              <a:path h="2589760" w="2589760">
                <a:moveTo>
                  <a:pt x="0" y="0"/>
                </a:moveTo>
                <a:lnTo>
                  <a:pt x="2589760" y="0"/>
                </a:lnTo>
                <a:lnTo>
                  <a:pt x="2589760" y="2589760"/>
                </a:lnTo>
                <a:lnTo>
                  <a:pt x="0" y="2589760"/>
                </a:lnTo>
                <a:lnTo>
                  <a:pt x="0" y="0"/>
                </a:lnTo>
                <a:close/>
              </a:path>
            </a:pathLst>
          </a:custGeom>
          <a:blipFill>
            <a:blip r:embed="rId5"/>
            <a:stretch>
              <a:fillRect l="0" t="0" r="0" b="0"/>
            </a:stretch>
          </a:blipFill>
        </p:spPr>
      </p:sp>
      <p:sp>
        <p:nvSpPr>
          <p:cNvPr name="Freeform 17" id="17"/>
          <p:cNvSpPr/>
          <p:nvPr/>
        </p:nvSpPr>
        <p:spPr>
          <a:xfrm flipH="false" flipV="false" rot="0">
            <a:off x="8053237" y="4749224"/>
            <a:ext cx="2177499" cy="2177499"/>
          </a:xfrm>
          <a:custGeom>
            <a:avLst/>
            <a:gdLst/>
            <a:ahLst/>
            <a:cxnLst/>
            <a:rect r="r" b="b" t="t" l="l"/>
            <a:pathLst>
              <a:path h="2177499" w="2177499">
                <a:moveTo>
                  <a:pt x="0" y="0"/>
                </a:moveTo>
                <a:lnTo>
                  <a:pt x="2177499" y="0"/>
                </a:lnTo>
                <a:lnTo>
                  <a:pt x="2177499" y="2177499"/>
                </a:lnTo>
                <a:lnTo>
                  <a:pt x="0" y="2177499"/>
                </a:lnTo>
                <a:lnTo>
                  <a:pt x="0" y="0"/>
                </a:lnTo>
                <a:close/>
              </a:path>
            </a:pathLst>
          </a:custGeom>
          <a:blipFill>
            <a:blip r:embed="rId6"/>
            <a:stretch>
              <a:fillRect l="0" t="0" r="0" b="0"/>
            </a:stretch>
          </a:blipFill>
        </p:spPr>
      </p:sp>
      <p:sp>
        <p:nvSpPr>
          <p:cNvPr name="Freeform 18" id="18"/>
          <p:cNvSpPr/>
          <p:nvPr/>
        </p:nvSpPr>
        <p:spPr>
          <a:xfrm flipH="false" flipV="false" rot="0">
            <a:off x="12455265" y="3371178"/>
            <a:ext cx="3507604" cy="1107070"/>
          </a:xfrm>
          <a:custGeom>
            <a:avLst/>
            <a:gdLst/>
            <a:ahLst/>
            <a:cxnLst/>
            <a:rect r="r" b="b" t="t" l="l"/>
            <a:pathLst>
              <a:path h="1107070" w="3507604">
                <a:moveTo>
                  <a:pt x="0" y="0"/>
                </a:moveTo>
                <a:lnTo>
                  <a:pt x="3507604" y="0"/>
                </a:lnTo>
                <a:lnTo>
                  <a:pt x="3507604" y="1107070"/>
                </a:lnTo>
                <a:lnTo>
                  <a:pt x="0" y="1107070"/>
                </a:lnTo>
                <a:lnTo>
                  <a:pt x="0" y="0"/>
                </a:lnTo>
                <a:close/>
              </a:path>
            </a:pathLst>
          </a:custGeom>
          <a:blipFill>
            <a:blip r:embed="rId7"/>
            <a:stretch>
              <a:fillRect l="0" t="0" r="0" b="0"/>
            </a:stretch>
          </a:blipFill>
        </p:spPr>
      </p:sp>
      <p:sp>
        <p:nvSpPr>
          <p:cNvPr name="TextBox 19" id="19"/>
          <p:cNvSpPr txBox="true"/>
          <p:nvPr/>
        </p:nvSpPr>
        <p:spPr>
          <a:xfrm rot="0">
            <a:off x="1919099" y="5730339"/>
            <a:ext cx="3745148" cy="1618802"/>
          </a:xfrm>
          <a:prstGeom prst="rect">
            <a:avLst/>
          </a:prstGeom>
        </p:spPr>
        <p:txBody>
          <a:bodyPr anchor="t" rtlCol="false" tIns="0" lIns="0" bIns="0" rIns="0">
            <a:spAutoFit/>
          </a:bodyPr>
          <a:lstStyle/>
          <a:p>
            <a:pPr algn="ctr" marL="0" indent="0" lvl="0">
              <a:lnSpc>
                <a:spcPts val="4294"/>
              </a:lnSpc>
              <a:spcBef>
                <a:spcPct val="0"/>
              </a:spcBef>
            </a:pPr>
            <a:r>
              <a:rPr lang="en-US" b="true" sz="3111">
                <a:solidFill>
                  <a:srgbClr val="0071C9"/>
                </a:solidFill>
                <a:latin typeface="DM Sans Bold"/>
                <a:ea typeface="DM Sans Bold"/>
                <a:cs typeface="DM Sans Bold"/>
                <a:sym typeface="DM Sans Bold"/>
              </a:rPr>
              <a:t>Se consiguió crear un algoritmo asignador</a:t>
            </a:r>
          </a:p>
        </p:txBody>
      </p:sp>
      <p:sp>
        <p:nvSpPr>
          <p:cNvPr name="TextBox 20" id="20"/>
          <p:cNvSpPr txBox="true"/>
          <p:nvPr/>
        </p:nvSpPr>
        <p:spPr>
          <a:xfrm rot="0">
            <a:off x="7307420" y="6869573"/>
            <a:ext cx="3677172" cy="2163065"/>
          </a:xfrm>
          <a:prstGeom prst="rect">
            <a:avLst/>
          </a:prstGeom>
        </p:spPr>
        <p:txBody>
          <a:bodyPr anchor="t" rtlCol="false" tIns="0" lIns="0" bIns="0" rIns="0">
            <a:spAutoFit/>
          </a:bodyPr>
          <a:lstStyle/>
          <a:p>
            <a:pPr algn="ctr" marL="0" indent="0" lvl="0">
              <a:lnSpc>
                <a:spcPts val="4294"/>
              </a:lnSpc>
              <a:spcBef>
                <a:spcPct val="0"/>
              </a:spcBef>
            </a:pPr>
            <a:r>
              <a:rPr lang="en-US" b="true" sz="3111">
                <a:solidFill>
                  <a:srgbClr val="F1945B"/>
                </a:solidFill>
                <a:latin typeface="DM Sans Bold"/>
                <a:ea typeface="DM Sans Bold"/>
                <a:cs typeface="DM Sans Bold"/>
                <a:sym typeface="DM Sans Bold"/>
              </a:rPr>
              <a:t>Se consiguió una clusterización con buenos niveles de predicción (70%+)</a:t>
            </a:r>
          </a:p>
        </p:txBody>
      </p:sp>
      <p:sp>
        <p:nvSpPr>
          <p:cNvPr name="TextBox 21" id="21"/>
          <p:cNvSpPr txBox="true"/>
          <p:nvPr/>
        </p:nvSpPr>
        <p:spPr>
          <a:xfrm rot="0">
            <a:off x="12241455" y="4956312"/>
            <a:ext cx="3967770" cy="2163065"/>
          </a:xfrm>
          <a:prstGeom prst="rect">
            <a:avLst/>
          </a:prstGeom>
        </p:spPr>
        <p:txBody>
          <a:bodyPr anchor="t" rtlCol="false" tIns="0" lIns="0" bIns="0" rIns="0">
            <a:spAutoFit/>
          </a:bodyPr>
          <a:lstStyle/>
          <a:p>
            <a:pPr algn="ctr" marL="0" indent="0" lvl="0">
              <a:lnSpc>
                <a:spcPts val="4294"/>
              </a:lnSpc>
              <a:spcBef>
                <a:spcPct val="0"/>
              </a:spcBef>
            </a:pPr>
            <a:r>
              <a:rPr lang="en-US" b="true" sz="3111" spc="-62">
                <a:solidFill>
                  <a:srgbClr val="1C5739"/>
                </a:solidFill>
                <a:latin typeface="DM Sans Bold"/>
                <a:ea typeface="DM Sans Bold"/>
                <a:cs typeface="DM Sans Bold"/>
                <a:sym typeface="DM Sans Bold"/>
              </a:rPr>
              <a:t>Se consiguió conectar la página a Odoo a traves de una API</a:t>
            </a:r>
          </a:p>
        </p:txBody>
      </p:sp>
      <p:sp>
        <p:nvSpPr>
          <p:cNvPr name="TextBox 22" id="22"/>
          <p:cNvSpPr txBox="true"/>
          <p:nvPr/>
        </p:nvSpPr>
        <p:spPr>
          <a:xfrm rot="0">
            <a:off x="3385847" y="523875"/>
            <a:ext cx="11342851" cy="1009650"/>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RESULTADOS OBTENIDOS</a:t>
            </a:r>
          </a:p>
        </p:txBody>
      </p:sp>
      <p:sp>
        <p:nvSpPr>
          <p:cNvPr name="Freeform 23" id="23"/>
          <p:cNvSpPr/>
          <p:nvPr/>
        </p:nvSpPr>
        <p:spPr>
          <a:xfrm flipH="false" flipV="false" rot="0">
            <a:off x="7797075" y="1533525"/>
            <a:ext cx="2697863" cy="2630416"/>
          </a:xfrm>
          <a:custGeom>
            <a:avLst/>
            <a:gdLst/>
            <a:ahLst/>
            <a:cxnLst/>
            <a:rect r="r" b="b" t="t" l="l"/>
            <a:pathLst>
              <a:path h="2630416" w="2697863">
                <a:moveTo>
                  <a:pt x="0" y="0"/>
                </a:moveTo>
                <a:lnTo>
                  <a:pt x="2697863" y="0"/>
                </a:lnTo>
                <a:lnTo>
                  <a:pt x="2697863" y="2630416"/>
                </a:lnTo>
                <a:lnTo>
                  <a:pt x="0" y="2630416"/>
                </a:lnTo>
                <a:lnTo>
                  <a:pt x="0" y="0"/>
                </a:lnTo>
                <a:close/>
              </a:path>
            </a:pathLst>
          </a:custGeom>
          <a:blipFill>
            <a:blip r:embed="rId8"/>
            <a:stretch>
              <a:fillRect l="0" t="0" r="0" b="0"/>
            </a:stretch>
          </a:blipFill>
        </p:spPr>
      </p:sp>
      <p:sp>
        <p:nvSpPr>
          <p:cNvPr name="Freeform 24" id="24"/>
          <p:cNvSpPr/>
          <p:nvPr/>
        </p:nvSpPr>
        <p:spPr>
          <a:xfrm flipH="false" flipV="false" rot="0">
            <a:off x="671498"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6373006" y="7873737"/>
            <a:ext cx="9085628" cy="5368780"/>
          </a:xfrm>
          <a:custGeom>
            <a:avLst/>
            <a:gdLst/>
            <a:ahLst/>
            <a:cxnLst/>
            <a:rect r="r" b="b" t="t" l="l"/>
            <a:pathLst>
              <a:path h="5368780" w="9085628">
                <a:moveTo>
                  <a:pt x="0" y="0"/>
                </a:moveTo>
                <a:lnTo>
                  <a:pt x="9085629" y="0"/>
                </a:lnTo>
                <a:lnTo>
                  <a:pt x="9085629" y="5368781"/>
                </a:lnTo>
                <a:lnTo>
                  <a:pt x="0" y="536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4984" y="7567154"/>
            <a:ext cx="4653450" cy="459528"/>
          </a:xfrm>
          <a:custGeom>
            <a:avLst/>
            <a:gdLst/>
            <a:ahLst/>
            <a:cxnLst/>
            <a:rect r="r" b="b" t="t" l="l"/>
            <a:pathLst>
              <a:path h="459528" w="4653450">
                <a:moveTo>
                  <a:pt x="0" y="0"/>
                </a:moveTo>
                <a:lnTo>
                  <a:pt x="4653450" y="0"/>
                </a:lnTo>
                <a:lnTo>
                  <a:pt x="4653450" y="459528"/>
                </a:lnTo>
                <a:lnTo>
                  <a:pt x="0" y="459528"/>
                </a:lnTo>
                <a:lnTo>
                  <a:pt x="0" y="0"/>
                </a:lnTo>
                <a:close/>
              </a:path>
            </a:pathLst>
          </a:custGeom>
          <a:blipFill>
            <a:blip r:embed="rId4"/>
            <a:stretch>
              <a:fillRect l="0" t="-99999" r="0" b="0"/>
            </a:stretch>
          </a:blipFill>
        </p:spPr>
      </p:sp>
      <p:sp>
        <p:nvSpPr>
          <p:cNvPr name="Freeform 4" id="4"/>
          <p:cNvSpPr/>
          <p:nvPr/>
        </p:nvSpPr>
        <p:spPr>
          <a:xfrm flipH="false" flipV="false" rot="0">
            <a:off x="6785168" y="4832773"/>
            <a:ext cx="4653450" cy="459528"/>
          </a:xfrm>
          <a:custGeom>
            <a:avLst/>
            <a:gdLst/>
            <a:ahLst/>
            <a:cxnLst/>
            <a:rect r="r" b="b" t="t" l="l"/>
            <a:pathLst>
              <a:path h="459528" w="4653450">
                <a:moveTo>
                  <a:pt x="0" y="0"/>
                </a:moveTo>
                <a:lnTo>
                  <a:pt x="4653450" y="0"/>
                </a:lnTo>
                <a:lnTo>
                  <a:pt x="4653450" y="459529"/>
                </a:lnTo>
                <a:lnTo>
                  <a:pt x="0" y="459529"/>
                </a:lnTo>
                <a:lnTo>
                  <a:pt x="0" y="0"/>
                </a:lnTo>
                <a:close/>
              </a:path>
            </a:pathLst>
          </a:custGeom>
          <a:blipFill>
            <a:blip r:embed="rId4"/>
            <a:stretch>
              <a:fillRect l="0" t="-99999" r="0" b="0"/>
            </a:stretch>
          </a:blipFill>
        </p:spPr>
      </p:sp>
      <p:sp>
        <p:nvSpPr>
          <p:cNvPr name="Freeform 5" id="5"/>
          <p:cNvSpPr/>
          <p:nvPr/>
        </p:nvSpPr>
        <p:spPr>
          <a:xfrm flipH="false" flipV="false" rot="0">
            <a:off x="11929767" y="7567154"/>
            <a:ext cx="4653450" cy="459528"/>
          </a:xfrm>
          <a:custGeom>
            <a:avLst/>
            <a:gdLst/>
            <a:ahLst/>
            <a:cxnLst/>
            <a:rect r="r" b="b" t="t" l="l"/>
            <a:pathLst>
              <a:path h="459528" w="4653450">
                <a:moveTo>
                  <a:pt x="0" y="0"/>
                </a:moveTo>
                <a:lnTo>
                  <a:pt x="4653450" y="0"/>
                </a:lnTo>
                <a:lnTo>
                  <a:pt x="4653450" y="459528"/>
                </a:lnTo>
                <a:lnTo>
                  <a:pt x="0" y="459528"/>
                </a:lnTo>
                <a:lnTo>
                  <a:pt x="0" y="0"/>
                </a:lnTo>
                <a:close/>
              </a:path>
            </a:pathLst>
          </a:custGeom>
          <a:blipFill>
            <a:blip r:embed="rId4"/>
            <a:stretch>
              <a:fillRect l="0" t="-99999" r="0" b="0"/>
            </a:stretch>
          </a:blipFill>
        </p:spPr>
      </p:sp>
      <p:grpSp>
        <p:nvGrpSpPr>
          <p:cNvPr name="Group 6" id="6"/>
          <p:cNvGrpSpPr/>
          <p:nvPr/>
        </p:nvGrpSpPr>
        <p:grpSpPr>
          <a:xfrm rot="0">
            <a:off x="1704783" y="2567340"/>
            <a:ext cx="4628931" cy="4530866"/>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785168" y="301907"/>
            <a:ext cx="4628931" cy="4530866"/>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841033" y="2567340"/>
            <a:ext cx="4628931" cy="4530866"/>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765964" y="2941123"/>
            <a:ext cx="2435913" cy="2435913"/>
          </a:xfrm>
          <a:custGeom>
            <a:avLst/>
            <a:gdLst/>
            <a:ahLst/>
            <a:cxnLst/>
            <a:rect r="r" b="b" t="t" l="l"/>
            <a:pathLst>
              <a:path h="2435913" w="2435913">
                <a:moveTo>
                  <a:pt x="0" y="0"/>
                </a:moveTo>
                <a:lnTo>
                  <a:pt x="2435913" y="0"/>
                </a:lnTo>
                <a:lnTo>
                  <a:pt x="2435913" y="2435913"/>
                </a:lnTo>
                <a:lnTo>
                  <a:pt x="0" y="2435913"/>
                </a:lnTo>
                <a:lnTo>
                  <a:pt x="0" y="0"/>
                </a:lnTo>
                <a:close/>
              </a:path>
            </a:pathLst>
          </a:custGeom>
          <a:blipFill>
            <a:blip r:embed="rId5"/>
            <a:stretch>
              <a:fillRect l="0" t="0" r="0" b="0"/>
            </a:stretch>
          </a:blipFill>
        </p:spPr>
      </p:sp>
      <p:sp>
        <p:nvSpPr>
          <p:cNvPr name="Freeform 17" id="17"/>
          <p:cNvSpPr/>
          <p:nvPr/>
        </p:nvSpPr>
        <p:spPr>
          <a:xfrm flipH="false" flipV="false" rot="0">
            <a:off x="7808773" y="359918"/>
            <a:ext cx="2589760" cy="2589760"/>
          </a:xfrm>
          <a:custGeom>
            <a:avLst/>
            <a:gdLst/>
            <a:ahLst/>
            <a:cxnLst/>
            <a:rect r="r" b="b" t="t" l="l"/>
            <a:pathLst>
              <a:path h="2589760" w="2589760">
                <a:moveTo>
                  <a:pt x="0" y="0"/>
                </a:moveTo>
                <a:lnTo>
                  <a:pt x="2589760" y="0"/>
                </a:lnTo>
                <a:lnTo>
                  <a:pt x="2589760" y="2589760"/>
                </a:lnTo>
                <a:lnTo>
                  <a:pt x="0" y="2589760"/>
                </a:lnTo>
                <a:lnTo>
                  <a:pt x="0" y="0"/>
                </a:lnTo>
                <a:close/>
              </a:path>
            </a:pathLst>
          </a:custGeom>
          <a:blipFill>
            <a:blip r:embed="rId6"/>
            <a:stretch>
              <a:fillRect l="0" t="0" r="0" b="0"/>
            </a:stretch>
          </a:blipFill>
        </p:spPr>
      </p:sp>
      <p:sp>
        <p:nvSpPr>
          <p:cNvPr name="Freeform 18" id="18"/>
          <p:cNvSpPr/>
          <p:nvPr/>
        </p:nvSpPr>
        <p:spPr>
          <a:xfrm flipH="false" flipV="false" rot="0">
            <a:off x="12999387" y="2747847"/>
            <a:ext cx="2344768" cy="2344768"/>
          </a:xfrm>
          <a:custGeom>
            <a:avLst/>
            <a:gdLst/>
            <a:ahLst/>
            <a:cxnLst/>
            <a:rect r="r" b="b" t="t" l="l"/>
            <a:pathLst>
              <a:path h="2344768" w="2344768">
                <a:moveTo>
                  <a:pt x="0" y="0"/>
                </a:moveTo>
                <a:lnTo>
                  <a:pt x="2344768" y="0"/>
                </a:lnTo>
                <a:lnTo>
                  <a:pt x="2344768" y="2344768"/>
                </a:lnTo>
                <a:lnTo>
                  <a:pt x="0" y="2344768"/>
                </a:lnTo>
                <a:lnTo>
                  <a:pt x="0" y="0"/>
                </a:lnTo>
                <a:close/>
              </a:path>
            </a:pathLst>
          </a:custGeom>
          <a:blipFill>
            <a:blip r:embed="rId7"/>
            <a:stretch>
              <a:fillRect l="0" t="0" r="0" b="0"/>
            </a:stretch>
          </a:blipFill>
        </p:spPr>
      </p:sp>
      <p:sp>
        <p:nvSpPr>
          <p:cNvPr name="Freeform 19" id="19"/>
          <p:cNvSpPr/>
          <p:nvPr/>
        </p:nvSpPr>
        <p:spPr>
          <a:xfrm flipH="false" flipV="false" rot="0">
            <a:off x="671498"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546322" y="9683186"/>
            <a:ext cx="4653450" cy="459528"/>
          </a:xfrm>
          <a:custGeom>
            <a:avLst/>
            <a:gdLst/>
            <a:ahLst/>
            <a:cxnLst/>
            <a:rect r="r" b="b" t="t" l="l"/>
            <a:pathLst>
              <a:path h="459528" w="4653450">
                <a:moveTo>
                  <a:pt x="0" y="0"/>
                </a:moveTo>
                <a:lnTo>
                  <a:pt x="4653450" y="0"/>
                </a:lnTo>
                <a:lnTo>
                  <a:pt x="4653450" y="459528"/>
                </a:lnTo>
                <a:lnTo>
                  <a:pt x="0" y="459528"/>
                </a:lnTo>
                <a:lnTo>
                  <a:pt x="0" y="0"/>
                </a:lnTo>
                <a:close/>
              </a:path>
            </a:pathLst>
          </a:custGeom>
          <a:blipFill>
            <a:blip r:embed="rId4"/>
            <a:stretch>
              <a:fillRect l="0" t="-99999" r="0" b="0"/>
            </a:stretch>
          </a:blipFill>
        </p:spPr>
      </p:sp>
      <p:grpSp>
        <p:nvGrpSpPr>
          <p:cNvPr name="Group 21" id="21"/>
          <p:cNvGrpSpPr/>
          <p:nvPr/>
        </p:nvGrpSpPr>
        <p:grpSpPr>
          <a:xfrm rot="0">
            <a:off x="6803009" y="5454227"/>
            <a:ext cx="4628931" cy="4530866"/>
            <a:chOff x="0" y="0"/>
            <a:chExt cx="1131733" cy="1107757"/>
          </a:xfrm>
        </p:grpSpPr>
        <p:sp>
          <p:nvSpPr>
            <p:cNvPr name="Freeform 22" id="22"/>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23" id="23"/>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24" id="24"/>
          <p:cNvSpPr/>
          <p:nvPr/>
        </p:nvSpPr>
        <p:spPr>
          <a:xfrm flipH="false" flipV="false" rot="0">
            <a:off x="7972654" y="5454227"/>
            <a:ext cx="2342691" cy="2342691"/>
          </a:xfrm>
          <a:custGeom>
            <a:avLst/>
            <a:gdLst/>
            <a:ahLst/>
            <a:cxnLst/>
            <a:rect r="r" b="b" t="t" l="l"/>
            <a:pathLst>
              <a:path h="2342691" w="2342691">
                <a:moveTo>
                  <a:pt x="0" y="0"/>
                </a:moveTo>
                <a:lnTo>
                  <a:pt x="2342692" y="0"/>
                </a:lnTo>
                <a:lnTo>
                  <a:pt x="2342692" y="2342691"/>
                </a:lnTo>
                <a:lnTo>
                  <a:pt x="0" y="2342691"/>
                </a:lnTo>
                <a:lnTo>
                  <a:pt x="0" y="0"/>
                </a:lnTo>
                <a:close/>
              </a:path>
            </a:pathLst>
          </a:custGeom>
          <a:blipFill>
            <a:blip r:embed="rId10"/>
            <a:stretch>
              <a:fillRect l="0" t="0" r="0" b="0"/>
            </a:stretch>
          </a:blipFill>
        </p:spPr>
      </p:sp>
      <p:sp>
        <p:nvSpPr>
          <p:cNvPr name="TextBox 25" id="25"/>
          <p:cNvSpPr txBox="true"/>
          <p:nvPr/>
        </p:nvSpPr>
        <p:spPr>
          <a:xfrm rot="0">
            <a:off x="2111346" y="5319886"/>
            <a:ext cx="3745148" cy="1618802"/>
          </a:xfrm>
          <a:prstGeom prst="rect">
            <a:avLst/>
          </a:prstGeom>
        </p:spPr>
        <p:txBody>
          <a:bodyPr anchor="t" rtlCol="false" tIns="0" lIns="0" bIns="0" rIns="0">
            <a:spAutoFit/>
          </a:bodyPr>
          <a:lstStyle/>
          <a:p>
            <a:pPr algn="ctr" marL="0" indent="0" lvl="0">
              <a:lnSpc>
                <a:spcPts val="4294"/>
              </a:lnSpc>
              <a:spcBef>
                <a:spcPct val="0"/>
              </a:spcBef>
            </a:pPr>
            <a:r>
              <a:rPr lang="en-US" b="true" sz="3111">
                <a:solidFill>
                  <a:srgbClr val="0071C9"/>
                </a:solidFill>
                <a:latin typeface="DM Sans Bold"/>
                <a:ea typeface="DM Sans Bold"/>
                <a:cs typeface="DM Sans Bold"/>
                <a:sym typeface="DM Sans Bold"/>
              </a:rPr>
              <a:t>Se consiguieron graficar las horas asignadas</a:t>
            </a:r>
          </a:p>
        </p:txBody>
      </p:sp>
      <p:sp>
        <p:nvSpPr>
          <p:cNvPr name="TextBox 26" id="26"/>
          <p:cNvSpPr txBox="true"/>
          <p:nvPr/>
        </p:nvSpPr>
        <p:spPr>
          <a:xfrm rot="0">
            <a:off x="7261047" y="3054453"/>
            <a:ext cx="3677172" cy="1618802"/>
          </a:xfrm>
          <a:prstGeom prst="rect">
            <a:avLst/>
          </a:prstGeom>
        </p:spPr>
        <p:txBody>
          <a:bodyPr anchor="t" rtlCol="false" tIns="0" lIns="0" bIns="0" rIns="0">
            <a:spAutoFit/>
          </a:bodyPr>
          <a:lstStyle/>
          <a:p>
            <a:pPr algn="ctr" marL="0" indent="0" lvl="0">
              <a:lnSpc>
                <a:spcPts val="4294"/>
              </a:lnSpc>
              <a:spcBef>
                <a:spcPct val="0"/>
              </a:spcBef>
            </a:pPr>
            <a:r>
              <a:rPr lang="en-US" b="true" sz="3111">
                <a:solidFill>
                  <a:srgbClr val="F1945B"/>
                </a:solidFill>
                <a:latin typeface="DM Sans Bold"/>
                <a:ea typeface="DM Sans Bold"/>
                <a:cs typeface="DM Sans Bold"/>
                <a:sym typeface="DM Sans Bold"/>
              </a:rPr>
              <a:t>Se logró la carga de datos desde un archivo externo</a:t>
            </a:r>
          </a:p>
        </p:txBody>
      </p:sp>
      <p:sp>
        <p:nvSpPr>
          <p:cNvPr name="TextBox 27" id="27"/>
          <p:cNvSpPr txBox="true"/>
          <p:nvPr/>
        </p:nvSpPr>
        <p:spPr>
          <a:xfrm rot="0">
            <a:off x="12187887" y="5319886"/>
            <a:ext cx="3967770" cy="1618802"/>
          </a:xfrm>
          <a:prstGeom prst="rect">
            <a:avLst/>
          </a:prstGeom>
        </p:spPr>
        <p:txBody>
          <a:bodyPr anchor="t" rtlCol="false" tIns="0" lIns="0" bIns="0" rIns="0">
            <a:spAutoFit/>
          </a:bodyPr>
          <a:lstStyle/>
          <a:p>
            <a:pPr algn="ctr" marL="0" indent="0" lvl="0">
              <a:lnSpc>
                <a:spcPts val="4294"/>
              </a:lnSpc>
              <a:spcBef>
                <a:spcPct val="0"/>
              </a:spcBef>
            </a:pPr>
            <a:r>
              <a:rPr lang="en-US" b="true" sz="3111" spc="-62">
                <a:solidFill>
                  <a:srgbClr val="1C5739"/>
                </a:solidFill>
                <a:latin typeface="DM Sans Bold"/>
                <a:ea typeface="DM Sans Bold"/>
                <a:cs typeface="DM Sans Bold"/>
                <a:sym typeface="DM Sans Bold"/>
              </a:rPr>
              <a:t>Se logró la integración de una base de datos</a:t>
            </a:r>
          </a:p>
        </p:txBody>
      </p:sp>
      <p:sp>
        <p:nvSpPr>
          <p:cNvPr name="TextBox 28" id="28"/>
          <p:cNvSpPr txBox="true"/>
          <p:nvPr/>
        </p:nvSpPr>
        <p:spPr>
          <a:xfrm rot="0">
            <a:off x="6803009" y="7822028"/>
            <a:ext cx="4635609" cy="2163065"/>
          </a:xfrm>
          <a:prstGeom prst="rect">
            <a:avLst/>
          </a:prstGeom>
        </p:spPr>
        <p:txBody>
          <a:bodyPr anchor="t" rtlCol="false" tIns="0" lIns="0" bIns="0" rIns="0">
            <a:spAutoFit/>
          </a:bodyPr>
          <a:lstStyle/>
          <a:p>
            <a:pPr algn="ctr" marL="0" indent="0" lvl="0">
              <a:lnSpc>
                <a:spcPts val="4294"/>
              </a:lnSpc>
              <a:spcBef>
                <a:spcPct val="0"/>
              </a:spcBef>
            </a:pPr>
            <a:r>
              <a:rPr lang="en-US" b="true" sz="3111">
                <a:solidFill>
                  <a:srgbClr val="E44D26"/>
                </a:solidFill>
                <a:latin typeface="DM Sans Bold"/>
                <a:ea typeface="DM Sans Bold"/>
                <a:cs typeface="DM Sans Bold"/>
                <a:sym typeface="DM Sans Bold"/>
              </a:rPr>
              <a:t>Tiene buena escalabilidad, se pueden implementar semanas vacias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18656" y="0"/>
            <a:ext cx="7797034" cy="8105194"/>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551" t="0" r="-27007" b="0"/>
              </a:stretch>
            </a:blipFill>
          </p:spPr>
        </p:sp>
      </p:grpSp>
      <p:sp>
        <p:nvSpPr>
          <p:cNvPr name="Freeform 4" id="4"/>
          <p:cNvSpPr/>
          <p:nvPr/>
        </p:nvSpPr>
        <p:spPr>
          <a:xfrm flipH="false" flipV="false" rot="0">
            <a:off x="17622744" y="9385556"/>
            <a:ext cx="1802889" cy="1802889"/>
          </a:xfrm>
          <a:custGeom>
            <a:avLst/>
            <a:gdLst/>
            <a:ahLst/>
            <a:cxnLst/>
            <a:rect r="r" b="b" t="t" l="l"/>
            <a:pathLst>
              <a:path h="1802889" w="1802889">
                <a:moveTo>
                  <a:pt x="0" y="0"/>
                </a:moveTo>
                <a:lnTo>
                  <a:pt x="1802889" y="0"/>
                </a:lnTo>
                <a:lnTo>
                  <a:pt x="1802889" y="1802888"/>
                </a:lnTo>
                <a:lnTo>
                  <a:pt x="0" y="180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36" y="9385556"/>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284484" y="1488479"/>
            <a:ext cx="6235170" cy="1007745"/>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Now Bold"/>
                <a:ea typeface="Now Bold"/>
                <a:cs typeface="Now Bold"/>
                <a:sym typeface="Now Bold"/>
              </a:rPr>
              <a:t>CLIENTE</a:t>
            </a:r>
          </a:p>
        </p:txBody>
      </p:sp>
      <p:sp>
        <p:nvSpPr>
          <p:cNvPr name="TextBox 10" id="10"/>
          <p:cNvSpPr txBox="true"/>
          <p:nvPr/>
        </p:nvSpPr>
        <p:spPr>
          <a:xfrm rot="0">
            <a:off x="2284484" y="2852577"/>
            <a:ext cx="7267372" cy="4872609"/>
          </a:xfrm>
          <a:prstGeom prst="rect">
            <a:avLst/>
          </a:prstGeom>
        </p:spPr>
        <p:txBody>
          <a:bodyPr anchor="t" rtlCol="false" tIns="0" lIns="0" bIns="0" rIns="0">
            <a:spAutoFit/>
          </a:bodyPr>
          <a:lstStyle/>
          <a:p>
            <a:pPr algn="just">
              <a:lnSpc>
                <a:spcPts val="4277"/>
              </a:lnSpc>
            </a:pPr>
            <a:r>
              <a:rPr lang="en-US" sz="3099">
                <a:solidFill>
                  <a:srgbClr val="FFFFFF"/>
                </a:solidFill>
                <a:latin typeface="DM Sans"/>
                <a:ea typeface="DM Sans"/>
                <a:cs typeface="DM Sans"/>
                <a:sym typeface="DM Sans"/>
              </a:rPr>
              <a:t>Roda Energía, es una consultora perteneciente a empresas Abastible, especializada en servicios de asesoría estratégica en sostenibilidad y soluciones de sistemas de gestión de energéticos para diversas industrias.</a:t>
            </a:r>
          </a:p>
          <a:p>
            <a:pPr algn="just">
              <a:lnSpc>
                <a:spcPts val="4277"/>
              </a:lnSpc>
            </a:pPr>
            <a:r>
              <a:rPr lang="en-US" sz="3099">
                <a:solidFill>
                  <a:srgbClr val="FFFFFF"/>
                </a:solidFill>
                <a:latin typeface="DM Sans"/>
                <a:ea typeface="DM Sans"/>
                <a:cs typeface="DM Sans"/>
                <a:sym typeface="DM Sans"/>
              </a:rPr>
              <a:t>Reconocida a lo largo del país y en constante crecimiento.</a:t>
            </a:r>
          </a:p>
          <a:p>
            <a:pPr algn="just" marL="0" indent="0" lvl="0">
              <a:lnSpc>
                <a:spcPts val="4277"/>
              </a:lnSpc>
              <a:spcBef>
                <a:spcPct val="0"/>
              </a:spcBef>
            </a:pPr>
          </a:p>
        </p:txBody>
      </p:sp>
      <p:sp>
        <p:nvSpPr>
          <p:cNvPr name="Freeform 11" id="11"/>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3055642" y="3792322"/>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4">
              <a:alphaModFix amt="40000"/>
            </a:blip>
            <a:stretch>
              <a:fillRect l="0" t="-107827" r="0" b="-107827"/>
            </a:stretch>
          </a:blipFill>
        </p:spPr>
      </p:sp>
      <p:grpSp>
        <p:nvGrpSpPr>
          <p:cNvPr name="Group 4" id="4"/>
          <p:cNvGrpSpPr/>
          <p:nvPr/>
        </p:nvGrpSpPr>
        <p:grpSpPr>
          <a:xfrm rot="0">
            <a:off x="4458366" y="0"/>
            <a:ext cx="9658350" cy="10287000"/>
            <a:chOff x="0" y="0"/>
            <a:chExt cx="2543763" cy="2709333"/>
          </a:xfrm>
        </p:grpSpPr>
        <p:sp>
          <p:nvSpPr>
            <p:cNvPr name="Freeform 5" id="5"/>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6" id="6"/>
            <p:cNvSpPr txBox="true"/>
            <p:nvPr/>
          </p:nvSpPr>
          <p:spPr>
            <a:xfrm>
              <a:off x="0" y="-47625"/>
              <a:ext cx="2543763" cy="2756958"/>
            </a:xfrm>
            <a:prstGeom prst="rect">
              <a:avLst/>
            </a:prstGeom>
          </p:spPr>
          <p:txBody>
            <a:bodyPr anchor="ctr" rtlCol="false" tIns="50800" lIns="50800" bIns="50800" rIns="50800"/>
            <a:lstStyle/>
            <a:p>
              <a:pPr algn="ctr">
                <a:lnSpc>
                  <a:spcPts val="3019"/>
                </a:lnSpc>
              </a:pPr>
            </a:p>
          </p:txBody>
        </p:sp>
      </p:grpSp>
      <p:sp>
        <p:nvSpPr>
          <p:cNvPr name="TextBox 7" id="7"/>
          <p:cNvSpPr txBox="true"/>
          <p:nvPr/>
        </p:nvSpPr>
        <p:spPr>
          <a:xfrm rot="0">
            <a:off x="5006081" y="304800"/>
            <a:ext cx="8562920" cy="72390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OBSTÁCULOS DESARROLLO</a:t>
            </a:r>
          </a:p>
        </p:txBody>
      </p:sp>
      <p:sp>
        <p:nvSpPr>
          <p:cNvPr name="AutoShape 8" id="8"/>
          <p:cNvSpPr/>
          <p:nvPr/>
        </p:nvSpPr>
        <p:spPr>
          <a:xfrm>
            <a:off x="4833579" y="2465132"/>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92690" y="1520514"/>
            <a:ext cx="6902620" cy="866415"/>
          </a:xfrm>
          <a:prstGeom prst="rect">
            <a:avLst/>
          </a:prstGeom>
        </p:spPr>
        <p:txBody>
          <a:bodyPr anchor="t" rtlCol="false" tIns="0" lIns="0" bIns="0" rIns="0">
            <a:spAutoFit/>
          </a:bodyPr>
          <a:lstStyle/>
          <a:p>
            <a:pPr algn="ctr" marL="0" indent="0" lvl="0">
              <a:lnSpc>
                <a:spcPts val="3471"/>
              </a:lnSpc>
              <a:spcBef>
                <a:spcPct val="0"/>
              </a:spcBef>
            </a:pPr>
            <a:r>
              <a:rPr lang="en-US" sz="2515">
                <a:solidFill>
                  <a:srgbClr val="FFFFFF"/>
                </a:solidFill>
                <a:latin typeface="DM Sans"/>
                <a:ea typeface="DM Sans"/>
                <a:cs typeface="DM Sans"/>
                <a:sym typeface="DM Sans"/>
              </a:rPr>
              <a:t>Aumento de carga laboral de parte de integrantes del equipo.</a:t>
            </a:r>
          </a:p>
        </p:txBody>
      </p:sp>
      <p:sp>
        <p:nvSpPr>
          <p:cNvPr name="AutoShape 10" id="10"/>
          <p:cNvSpPr/>
          <p:nvPr/>
        </p:nvSpPr>
        <p:spPr>
          <a:xfrm>
            <a:off x="5006081" y="7035162"/>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692690" y="2784219"/>
            <a:ext cx="6902620" cy="1304565"/>
          </a:xfrm>
          <a:prstGeom prst="rect">
            <a:avLst/>
          </a:prstGeom>
        </p:spPr>
        <p:txBody>
          <a:bodyPr anchor="t" rtlCol="false" tIns="0" lIns="0" bIns="0" rIns="0">
            <a:spAutoFit/>
          </a:bodyPr>
          <a:lstStyle/>
          <a:p>
            <a:pPr algn="ctr">
              <a:lnSpc>
                <a:spcPts val="3471"/>
              </a:lnSpc>
              <a:spcBef>
                <a:spcPct val="0"/>
              </a:spcBef>
            </a:pPr>
            <a:r>
              <a:rPr lang="en-US" sz="2515">
                <a:solidFill>
                  <a:srgbClr val="FFFFFF"/>
                </a:solidFill>
                <a:latin typeface="DM Sans"/>
                <a:ea typeface="DM Sans"/>
                <a:cs typeface="DM Sans"/>
                <a:sym typeface="DM Sans"/>
              </a:rPr>
              <a:t>Falta de tiempo y falta de conocimientos técnicos en algunos aspectos.</a:t>
            </a:r>
          </a:p>
          <a:p>
            <a:pPr algn="ctr" marL="0" indent="0" lvl="0">
              <a:lnSpc>
                <a:spcPts val="3471"/>
              </a:lnSpc>
              <a:spcBef>
                <a:spcPct val="0"/>
              </a:spcBef>
            </a:pPr>
          </a:p>
        </p:txBody>
      </p:sp>
      <p:sp>
        <p:nvSpPr>
          <p:cNvPr name="AutoShape 12" id="12"/>
          <p:cNvSpPr/>
          <p:nvPr/>
        </p:nvSpPr>
        <p:spPr>
          <a:xfrm>
            <a:off x="4833579" y="4119781"/>
            <a:ext cx="8735422" cy="0"/>
          </a:xfrm>
          <a:prstGeom prst="line">
            <a:avLst/>
          </a:prstGeom>
          <a:ln cap="flat" w="47625">
            <a:solidFill>
              <a:srgbClr val="145DA0"/>
            </a:solidFill>
            <a:prstDash val="solid"/>
            <a:headEnd type="none" len="sm" w="sm"/>
            <a:tailEnd type="none" len="sm" w="sm"/>
          </a:ln>
        </p:spPr>
      </p:sp>
      <p:sp>
        <p:nvSpPr>
          <p:cNvPr name="TextBox 13" id="13"/>
          <p:cNvSpPr txBox="true"/>
          <p:nvPr/>
        </p:nvSpPr>
        <p:spPr>
          <a:xfrm rot="0">
            <a:off x="5692690" y="4438868"/>
            <a:ext cx="6902620" cy="866415"/>
          </a:xfrm>
          <a:prstGeom prst="rect">
            <a:avLst/>
          </a:prstGeom>
        </p:spPr>
        <p:txBody>
          <a:bodyPr anchor="t" rtlCol="false" tIns="0" lIns="0" bIns="0" rIns="0">
            <a:spAutoFit/>
          </a:bodyPr>
          <a:lstStyle/>
          <a:p>
            <a:pPr algn="ctr" marL="0" indent="0" lvl="0">
              <a:lnSpc>
                <a:spcPts val="3471"/>
              </a:lnSpc>
              <a:spcBef>
                <a:spcPct val="0"/>
              </a:spcBef>
            </a:pPr>
            <a:r>
              <a:rPr lang="en-US" sz="2515">
                <a:solidFill>
                  <a:srgbClr val="FFFFFF"/>
                </a:solidFill>
                <a:latin typeface="DM Sans"/>
                <a:ea typeface="DM Sans"/>
                <a:cs typeface="DM Sans"/>
                <a:sym typeface="DM Sans"/>
              </a:rPr>
              <a:t>Poca iniciativa de comunicación del equipo con el cliente (Profesor).</a:t>
            </a:r>
          </a:p>
        </p:txBody>
      </p:sp>
      <p:sp>
        <p:nvSpPr>
          <p:cNvPr name="AutoShape 14" id="14"/>
          <p:cNvSpPr/>
          <p:nvPr/>
        </p:nvSpPr>
        <p:spPr>
          <a:xfrm>
            <a:off x="5006081" y="8492852"/>
            <a:ext cx="8735422" cy="0"/>
          </a:xfrm>
          <a:prstGeom prst="line">
            <a:avLst/>
          </a:prstGeom>
          <a:ln cap="flat" w="47625">
            <a:solidFill>
              <a:srgbClr val="145DA0"/>
            </a:solidFill>
            <a:prstDash val="solid"/>
            <a:headEnd type="none" len="sm" w="sm"/>
            <a:tailEnd type="none" len="sm" w="sm"/>
          </a:ln>
        </p:spPr>
      </p:sp>
      <p:sp>
        <p:nvSpPr>
          <p:cNvPr name="AutoShape 15" id="15"/>
          <p:cNvSpPr/>
          <p:nvPr/>
        </p:nvSpPr>
        <p:spPr>
          <a:xfrm>
            <a:off x="4919830" y="5577471"/>
            <a:ext cx="8735422" cy="0"/>
          </a:xfrm>
          <a:prstGeom prst="line">
            <a:avLst/>
          </a:prstGeom>
          <a:ln cap="flat" w="47625">
            <a:solidFill>
              <a:srgbClr val="145DA0"/>
            </a:solidFill>
            <a:prstDash val="solid"/>
            <a:headEnd type="none" len="sm" w="sm"/>
            <a:tailEnd type="none" len="sm" w="sm"/>
          </a:ln>
        </p:spPr>
      </p:sp>
      <p:sp>
        <p:nvSpPr>
          <p:cNvPr name="TextBox 16" id="16"/>
          <p:cNvSpPr txBox="true"/>
          <p:nvPr/>
        </p:nvSpPr>
        <p:spPr>
          <a:xfrm rot="0">
            <a:off x="5692690" y="5896559"/>
            <a:ext cx="6902620" cy="866415"/>
          </a:xfrm>
          <a:prstGeom prst="rect">
            <a:avLst/>
          </a:prstGeom>
        </p:spPr>
        <p:txBody>
          <a:bodyPr anchor="t" rtlCol="false" tIns="0" lIns="0" bIns="0" rIns="0">
            <a:spAutoFit/>
          </a:bodyPr>
          <a:lstStyle/>
          <a:p>
            <a:pPr algn="ctr" marL="0" indent="0" lvl="0">
              <a:lnSpc>
                <a:spcPts val="3471"/>
              </a:lnSpc>
              <a:spcBef>
                <a:spcPct val="0"/>
              </a:spcBef>
            </a:pPr>
            <a:r>
              <a:rPr lang="en-US" sz="2515">
                <a:solidFill>
                  <a:srgbClr val="FFFFFF"/>
                </a:solidFill>
                <a:latin typeface="DM Sans"/>
                <a:ea typeface="DM Sans"/>
                <a:cs typeface="DM Sans"/>
                <a:sym typeface="DM Sans"/>
              </a:rPr>
              <a:t>El asignador era mas complejo de lo que esperábamos.</a:t>
            </a:r>
          </a:p>
        </p:txBody>
      </p:sp>
      <p:sp>
        <p:nvSpPr>
          <p:cNvPr name="TextBox 17" id="17"/>
          <p:cNvSpPr txBox="true"/>
          <p:nvPr/>
        </p:nvSpPr>
        <p:spPr>
          <a:xfrm rot="0">
            <a:off x="5692690" y="7163749"/>
            <a:ext cx="6902620" cy="1304565"/>
          </a:xfrm>
          <a:prstGeom prst="rect">
            <a:avLst/>
          </a:prstGeom>
        </p:spPr>
        <p:txBody>
          <a:bodyPr anchor="t" rtlCol="false" tIns="0" lIns="0" bIns="0" rIns="0">
            <a:spAutoFit/>
          </a:bodyPr>
          <a:lstStyle/>
          <a:p>
            <a:pPr algn="ctr" marL="0" indent="0" lvl="0">
              <a:lnSpc>
                <a:spcPts val="3471"/>
              </a:lnSpc>
              <a:spcBef>
                <a:spcPct val="0"/>
              </a:spcBef>
            </a:pPr>
            <a:r>
              <a:rPr lang="en-US" sz="2515">
                <a:solidFill>
                  <a:srgbClr val="FFFFFF"/>
                </a:solidFill>
                <a:latin typeface="DM Sans"/>
                <a:ea typeface="DM Sans"/>
                <a:cs typeface="DM Sans"/>
                <a:sym typeface="DM Sans"/>
              </a:rPr>
              <a:t>Roda se demoro mucho en entregar la API que contenía los datos de los empleados para las asignaciones.</a:t>
            </a:r>
          </a:p>
        </p:txBody>
      </p:sp>
      <p:sp>
        <p:nvSpPr>
          <p:cNvPr name="TextBox 18" id="18"/>
          <p:cNvSpPr txBox="true"/>
          <p:nvPr/>
        </p:nvSpPr>
        <p:spPr>
          <a:xfrm rot="0">
            <a:off x="5692690" y="8811939"/>
            <a:ext cx="6902620" cy="866415"/>
          </a:xfrm>
          <a:prstGeom prst="rect">
            <a:avLst/>
          </a:prstGeom>
        </p:spPr>
        <p:txBody>
          <a:bodyPr anchor="t" rtlCol="false" tIns="0" lIns="0" bIns="0" rIns="0">
            <a:spAutoFit/>
          </a:bodyPr>
          <a:lstStyle/>
          <a:p>
            <a:pPr algn="ctr" marL="0" indent="0" lvl="0">
              <a:lnSpc>
                <a:spcPts val="3471"/>
              </a:lnSpc>
              <a:spcBef>
                <a:spcPct val="0"/>
              </a:spcBef>
            </a:pPr>
            <a:r>
              <a:rPr lang="en-US" sz="2515">
                <a:solidFill>
                  <a:srgbClr val="FFFFFF"/>
                </a:solidFill>
                <a:latin typeface="DM Sans"/>
                <a:ea typeface="DM Sans"/>
                <a:cs typeface="DM Sans"/>
                <a:sym typeface="DM Sans"/>
              </a:rPr>
              <a:t>Se planeaba incluir estimación de semanas vacias, por tiempo se descarto</a:t>
            </a:r>
          </a:p>
        </p:txBody>
      </p:sp>
      <p:sp>
        <p:nvSpPr>
          <p:cNvPr name="Freeform 19" id="19"/>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794888" y="4027168"/>
            <a:ext cx="2903841" cy="4471408"/>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a:lnSpc>
                  <a:spcPts val="3360"/>
                </a:lnSpc>
              </a:pPr>
            </a:p>
          </p:txBody>
        </p:sp>
      </p:grpSp>
      <p:grpSp>
        <p:nvGrpSpPr>
          <p:cNvPr name="Group 5" id="5"/>
          <p:cNvGrpSpPr>
            <a:grpSpLocks noChangeAspect="true"/>
          </p:cNvGrpSpPr>
          <p:nvPr/>
        </p:nvGrpSpPr>
        <p:grpSpPr>
          <a:xfrm rot="0">
            <a:off x="2967802" y="4251253"/>
            <a:ext cx="2498972" cy="2489210"/>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56AEFF"/>
            </a:solidFill>
            <a:ln w="12700">
              <a:solidFill>
                <a:srgbClr val="000000"/>
              </a:solidFill>
            </a:ln>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6060637" y="4027168"/>
            <a:ext cx="2903841" cy="4471408"/>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6233551" y="4251253"/>
            <a:ext cx="2498972" cy="2489210"/>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56AEFF"/>
            </a:solidFill>
            <a:ln w="12700">
              <a:solidFill>
                <a:srgbClr val="000000"/>
              </a:solidFill>
            </a:ln>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4" id="14"/>
          <p:cNvGrpSpPr/>
          <p:nvPr/>
        </p:nvGrpSpPr>
        <p:grpSpPr>
          <a:xfrm rot="0">
            <a:off x="9324954" y="4027168"/>
            <a:ext cx="2903841" cy="4471408"/>
            <a:chOff x="0" y="0"/>
            <a:chExt cx="862412" cy="1327963"/>
          </a:xfrm>
        </p:grpSpPr>
        <p:sp>
          <p:nvSpPr>
            <p:cNvPr name="Freeform 15" id="1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6" id="1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7" id="17"/>
          <p:cNvGrpSpPr>
            <a:grpSpLocks noChangeAspect="true"/>
          </p:cNvGrpSpPr>
          <p:nvPr/>
        </p:nvGrpSpPr>
        <p:grpSpPr>
          <a:xfrm rot="0">
            <a:off x="9497868" y="4251253"/>
            <a:ext cx="2498972" cy="2489210"/>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7571" t="0" r="-7571" b="0"/>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20" id="20"/>
          <p:cNvGrpSpPr/>
          <p:nvPr/>
        </p:nvGrpSpPr>
        <p:grpSpPr>
          <a:xfrm rot="0">
            <a:off x="12589271" y="4027168"/>
            <a:ext cx="2903841" cy="4471408"/>
            <a:chOff x="0" y="0"/>
            <a:chExt cx="862412" cy="1327963"/>
          </a:xfrm>
        </p:grpSpPr>
        <p:sp>
          <p:nvSpPr>
            <p:cNvPr name="Freeform 21" id="21"/>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2" id="22"/>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3" id="23"/>
          <p:cNvGrpSpPr>
            <a:grpSpLocks noChangeAspect="true"/>
          </p:cNvGrpSpPr>
          <p:nvPr/>
        </p:nvGrpSpPr>
        <p:grpSpPr>
          <a:xfrm rot="0">
            <a:off x="12762185" y="4251253"/>
            <a:ext cx="2498972" cy="2489210"/>
            <a:chOff x="0" y="0"/>
            <a:chExt cx="6502400" cy="6477000"/>
          </a:xfrm>
        </p:grpSpPr>
        <p:sp>
          <p:nvSpPr>
            <p:cNvPr name="Freeform 24" id="2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4979" t="0" r="-14979" b="0"/>
              </a:stretch>
            </a:blipFill>
          </p:spPr>
        </p:sp>
        <p:sp>
          <p:nvSpPr>
            <p:cNvPr name="Freeform 25" id="2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6" id="26"/>
          <p:cNvSpPr/>
          <p:nvPr/>
        </p:nvSpPr>
        <p:spPr>
          <a:xfrm flipH="false" flipV="false" rot="0">
            <a:off x="2794888" y="8498576"/>
            <a:ext cx="2903841" cy="307519"/>
          </a:xfrm>
          <a:custGeom>
            <a:avLst/>
            <a:gdLst/>
            <a:ahLst/>
            <a:cxnLst/>
            <a:rect r="r" b="b" t="t" l="l"/>
            <a:pathLst>
              <a:path h="307519" w="2903841">
                <a:moveTo>
                  <a:pt x="0" y="0"/>
                </a:moveTo>
                <a:lnTo>
                  <a:pt x="2903841" y="0"/>
                </a:lnTo>
                <a:lnTo>
                  <a:pt x="2903841" y="307519"/>
                </a:lnTo>
                <a:lnTo>
                  <a:pt x="0" y="307519"/>
                </a:lnTo>
                <a:lnTo>
                  <a:pt x="0" y="0"/>
                </a:lnTo>
                <a:close/>
              </a:path>
            </a:pathLst>
          </a:custGeom>
          <a:blipFill>
            <a:blip r:embed="rId4"/>
            <a:stretch>
              <a:fillRect l="0" t="-86495" r="0" b="0"/>
            </a:stretch>
          </a:blipFill>
        </p:spPr>
      </p:sp>
      <p:sp>
        <p:nvSpPr>
          <p:cNvPr name="Freeform 27" id="27"/>
          <p:cNvSpPr/>
          <p:nvPr/>
        </p:nvSpPr>
        <p:spPr>
          <a:xfrm flipH="false" flipV="false" rot="0">
            <a:off x="6060637" y="8498576"/>
            <a:ext cx="2903841" cy="307519"/>
          </a:xfrm>
          <a:custGeom>
            <a:avLst/>
            <a:gdLst/>
            <a:ahLst/>
            <a:cxnLst/>
            <a:rect r="r" b="b" t="t" l="l"/>
            <a:pathLst>
              <a:path h="307519" w="2903841">
                <a:moveTo>
                  <a:pt x="0" y="0"/>
                </a:moveTo>
                <a:lnTo>
                  <a:pt x="2903840" y="0"/>
                </a:lnTo>
                <a:lnTo>
                  <a:pt x="2903840" y="307519"/>
                </a:lnTo>
                <a:lnTo>
                  <a:pt x="0" y="307519"/>
                </a:lnTo>
                <a:lnTo>
                  <a:pt x="0" y="0"/>
                </a:lnTo>
                <a:close/>
              </a:path>
            </a:pathLst>
          </a:custGeom>
          <a:blipFill>
            <a:blip r:embed="rId4"/>
            <a:stretch>
              <a:fillRect l="0" t="-86495" r="0" b="0"/>
            </a:stretch>
          </a:blipFill>
        </p:spPr>
      </p:sp>
      <p:sp>
        <p:nvSpPr>
          <p:cNvPr name="Freeform 28" id="28"/>
          <p:cNvSpPr/>
          <p:nvPr/>
        </p:nvSpPr>
        <p:spPr>
          <a:xfrm flipH="false" flipV="false" rot="0">
            <a:off x="9324954" y="8498576"/>
            <a:ext cx="2903841" cy="307519"/>
          </a:xfrm>
          <a:custGeom>
            <a:avLst/>
            <a:gdLst/>
            <a:ahLst/>
            <a:cxnLst/>
            <a:rect r="r" b="b" t="t" l="l"/>
            <a:pathLst>
              <a:path h="307519" w="2903841">
                <a:moveTo>
                  <a:pt x="0" y="0"/>
                </a:moveTo>
                <a:lnTo>
                  <a:pt x="2903841" y="0"/>
                </a:lnTo>
                <a:lnTo>
                  <a:pt x="2903841" y="307519"/>
                </a:lnTo>
                <a:lnTo>
                  <a:pt x="0" y="307519"/>
                </a:lnTo>
                <a:lnTo>
                  <a:pt x="0" y="0"/>
                </a:lnTo>
                <a:close/>
              </a:path>
            </a:pathLst>
          </a:custGeom>
          <a:blipFill>
            <a:blip r:embed="rId4"/>
            <a:stretch>
              <a:fillRect l="0" t="-86495" r="0" b="0"/>
            </a:stretch>
          </a:blipFill>
        </p:spPr>
      </p:sp>
      <p:sp>
        <p:nvSpPr>
          <p:cNvPr name="Freeform 29" id="29"/>
          <p:cNvSpPr/>
          <p:nvPr/>
        </p:nvSpPr>
        <p:spPr>
          <a:xfrm flipH="false" flipV="false" rot="0">
            <a:off x="12589271" y="8498576"/>
            <a:ext cx="2903841" cy="307519"/>
          </a:xfrm>
          <a:custGeom>
            <a:avLst/>
            <a:gdLst/>
            <a:ahLst/>
            <a:cxnLst/>
            <a:rect r="r" b="b" t="t" l="l"/>
            <a:pathLst>
              <a:path h="307519" w="2903841">
                <a:moveTo>
                  <a:pt x="0" y="0"/>
                </a:moveTo>
                <a:lnTo>
                  <a:pt x="2903841" y="0"/>
                </a:lnTo>
                <a:lnTo>
                  <a:pt x="2903841" y="307519"/>
                </a:lnTo>
                <a:lnTo>
                  <a:pt x="0" y="307519"/>
                </a:lnTo>
                <a:lnTo>
                  <a:pt x="0" y="0"/>
                </a:lnTo>
                <a:close/>
              </a:path>
            </a:pathLst>
          </a:custGeom>
          <a:blipFill>
            <a:blip r:embed="rId4"/>
            <a:stretch>
              <a:fillRect l="0" t="-86495" r="0" b="0"/>
            </a:stretch>
          </a:blipFill>
        </p:spPr>
      </p:sp>
      <p:grpSp>
        <p:nvGrpSpPr>
          <p:cNvPr name="Group 30" id="30"/>
          <p:cNvGrpSpPr/>
          <p:nvPr/>
        </p:nvGrpSpPr>
        <p:grpSpPr>
          <a:xfrm rot="0">
            <a:off x="-690640" y="-1543050"/>
            <a:ext cx="19210521" cy="4453378"/>
            <a:chOff x="0" y="0"/>
            <a:chExt cx="5059561" cy="1172906"/>
          </a:xfrm>
        </p:grpSpPr>
        <p:sp>
          <p:nvSpPr>
            <p:cNvPr name="Freeform 31" id="31"/>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32" id="32"/>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33" id="33"/>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7" id="37"/>
          <p:cNvGrpSpPr>
            <a:grpSpLocks noChangeAspect="true"/>
          </p:cNvGrpSpPr>
          <p:nvPr/>
        </p:nvGrpSpPr>
        <p:grpSpPr>
          <a:xfrm rot="0">
            <a:off x="6235432" y="4251253"/>
            <a:ext cx="2498972" cy="2489210"/>
            <a:chOff x="0" y="0"/>
            <a:chExt cx="6502400" cy="6477000"/>
          </a:xfrm>
        </p:grpSpPr>
        <p:sp>
          <p:nvSpPr>
            <p:cNvPr name="Freeform 38" id="3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5592" t="0" r="-5592" b="0"/>
              </a:stretch>
            </a:blipFill>
          </p:spPr>
        </p:sp>
        <p:sp>
          <p:nvSpPr>
            <p:cNvPr name="Freeform 39" id="3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40" id="40"/>
          <p:cNvGrpSpPr>
            <a:grpSpLocks noChangeAspect="true"/>
          </p:cNvGrpSpPr>
          <p:nvPr/>
        </p:nvGrpSpPr>
        <p:grpSpPr>
          <a:xfrm rot="0">
            <a:off x="2971115" y="4251253"/>
            <a:ext cx="2498972" cy="2489210"/>
            <a:chOff x="0" y="0"/>
            <a:chExt cx="6502400" cy="6477000"/>
          </a:xfrm>
        </p:grpSpPr>
        <p:sp>
          <p:nvSpPr>
            <p:cNvPr name="Freeform 41" id="4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1489" t="0" r="-1489" b="0"/>
              </a:stretch>
            </a:blipFill>
          </p:spPr>
        </p:sp>
        <p:sp>
          <p:nvSpPr>
            <p:cNvPr name="Freeform 42" id="4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TextBox 43" id="43"/>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strike="noStrike" u="none">
                <a:solidFill>
                  <a:srgbClr val="FFFFFF"/>
                </a:solidFill>
                <a:latin typeface="Now Bold"/>
                <a:ea typeface="Now Bold"/>
                <a:cs typeface="Now Bold"/>
                <a:sym typeface="Now Bold"/>
              </a:rPr>
              <a:t>NUESTRO EQUIPO</a:t>
            </a:r>
          </a:p>
        </p:txBody>
      </p:sp>
      <p:sp>
        <p:nvSpPr>
          <p:cNvPr name="TextBox 44" id="44"/>
          <p:cNvSpPr txBox="true"/>
          <p:nvPr/>
        </p:nvSpPr>
        <p:spPr>
          <a:xfrm rot="0">
            <a:off x="2945193" y="6922492"/>
            <a:ext cx="2521582" cy="756285"/>
          </a:xfrm>
          <a:prstGeom prst="rect">
            <a:avLst/>
          </a:prstGeom>
        </p:spPr>
        <p:txBody>
          <a:bodyPr anchor="t" rtlCol="false" tIns="0" lIns="0" bIns="0" rIns="0">
            <a:spAutoFit/>
          </a:bodyPr>
          <a:lstStyle/>
          <a:p>
            <a:pPr algn="ctr">
              <a:lnSpc>
                <a:spcPts val="3033"/>
              </a:lnSpc>
            </a:pPr>
            <a:r>
              <a:rPr lang="en-US" sz="2528" spc="126">
                <a:solidFill>
                  <a:srgbClr val="FFFBFB"/>
                </a:solidFill>
                <a:latin typeface="DM Sans"/>
                <a:ea typeface="DM Sans"/>
                <a:cs typeface="DM Sans"/>
                <a:sym typeface="DM Sans"/>
              </a:rPr>
              <a:t>Abraham Daque</a:t>
            </a:r>
          </a:p>
        </p:txBody>
      </p:sp>
      <p:sp>
        <p:nvSpPr>
          <p:cNvPr name="TextBox 45" id="45"/>
          <p:cNvSpPr txBox="true"/>
          <p:nvPr/>
        </p:nvSpPr>
        <p:spPr>
          <a:xfrm rot="0">
            <a:off x="3143271" y="7843952"/>
            <a:ext cx="2125425" cy="281408"/>
          </a:xfrm>
          <a:prstGeom prst="rect">
            <a:avLst/>
          </a:prstGeom>
        </p:spPr>
        <p:txBody>
          <a:bodyPr anchor="t" rtlCol="false" tIns="0" lIns="0" bIns="0" rIns="0">
            <a:spAutoFit/>
          </a:bodyPr>
          <a:lstStyle/>
          <a:p>
            <a:pPr algn="ctr">
              <a:lnSpc>
                <a:spcPts val="2275"/>
              </a:lnSpc>
            </a:pPr>
            <a:r>
              <a:rPr lang="en-US" sz="1896" spc="94">
                <a:solidFill>
                  <a:srgbClr val="4BD1FB"/>
                </a:solidFill>
                <a:latin typeface="DM Sans"/>
                <a:ea typeface="DM Sans"/>
                <a:cs typeface="DM Sans"/>
                <a:sym typeface="DM Sans"/>
              </a:rPr>
              <a:t>Scrum Master</a:t>
            </a:r>
          </a:p>
        </p:txBody>
      </p:sp>
      <p:sp>
        <p:nvSpPr>
          <p:cNvPr name="TextBox 46" id="46"/>
          <p:cNvSpPr txBox="true"/>
          <p:nvPr/>
        </p:nvSpPr>
        <p:spPr>
          <a:xfrm rot="0">
            <a:off x="6210941" y="6922492"/>
            <a:ext cx="2521582" cy="756285"/>
          </a:xfrm>
          <a:prstGeom prst="rect">
            <a:avLst/>
          </a:prstGeom>
        </p:spPr>
        <p:txBody>
          <a:bodyPr anchor="t" rtlCol="false" tIns="0" lIns="0" bIns="0" rIns="0">
            <a:spAutoFit/>
          </a:bodyPr>
          <a:lstStyle/>
          <a:p>
            <a:pPr algn="ctr">
              <a:lnSpc>
                <a:spcPts val="3033"/>
              </a:lnSpc>
            </a:pPr>
            <a:r>
              <a:rPr lang="en-US" sz="2528" spc="126">
                <a:solidFill>
                  <a:srgbClr val="FFFBFB"/>
                </a:solidFill>
                <a:latin typeface="DM Sans"/>
                <a:ea typeface="DM Sans"/>
                <a:cs typeface="DM Sans"/>
                <a:sym typeface="DM Sans"/>
              </a:rPr>
              <a:t>Benjamín Ramirez</a:t>
            </a:r>
          </a:p>
        </p:txBody>
      </p:sp>
      <p:sp>
        <p:nvSpPr>
          <p:cNvPr name="TextBox 47" id="47"/>
          <p:cNvSpPr txBox="true"/>
          <p:nvPr/>
        </p:nvSpPr>
        <p:spPr>
          <a:xfrm rot="0">
            <a:off x="6409020" y="7843952"/>
            <a:ext cx="2125425" cy="562817"/>
          </a:xfrm>
          <a:prstGeom prst="rect">
            <a:avLst/>
          </a:prstGeom>
        </p:spPr>
        <p:txBody>
          <a:bodyPr anchor="t" rtlCol="false" tIns="0" lIns="0" bIns="0" rIns="0">
            <a:spAutoFit/>
          </a:bodyPr>
          <a:lstStyle/>
          <a:p>
            <a:pPr algn="ctr">
              <a:lnSpc>
                <a:spcPts val="2275"/>
              </a:lnSpc>
            </a:pPr>
            <a:r>
              <a:rPr lang="en-US" sz="1896" spc="94">
                <a:solidFill>
                  <a:srgbClr val="4BD1FB"/>
                </a:solidFill>
                <a:latin typeface="DM Sans"/>
                <a:ea typeface="DM Sans"/>
                <a:cs typeface="DM Sans"/>
                <a:sym typeface="DM Sans"/>
              </a:rPr>
              <a:t>Desarrollador / Encargado UI</a:t>
            </a:r>
          </a:p>
        </p:txBody>
      </p:sp>
      <p:sp>
        <p:nvSpPr>
          <p:cNvPr name="TextBox 48" id="48"/>
          <p:cNvSpPr txBox="true"/>
          <p:nvPr/>
        </p:nvSpPr>
        <p:spPr>
          <a:xfrm rot="0">
            <a:off x="9849359" y="6922492"/>
            <a:ext cx="1855031" cy="756285"/>
          </a:xfrm>
          <a:prstGeom prst="rect">
            <a:avLst/>
          </a:prstGeom>
        </p:spPr>
        <p:txBody>
          <a:bodyPr anchor="t" rtlCol="false" tIns="0" lIns="0" bIns="0" rIns="0">
            <a:spAutoFit/>
          </a:bodyPr>
          <a:lstStyle/>
          <a:p>
            <a:pPr algn="ctr">
              <a:lnSpc>
                <a:spcPts val="3033"/>
              </a:lnSpc>
            </a:pPr>
            <a:r>
              <a:rPr lang="en-US" sz="2528" spc="126">
                <a:solidFill>
                  <a:srgbClr val="FFFBFB"/>
                </a:solidFill>
                <a:latin typeface="DM Sans"/>
                <a:ea typeface="DM Sans"/>
                <a:cs typeface="DM Sans"/>
                <a:sym typeface="DM Sans"/>
              </a:rPr>
              <a:t>Diego Rivera</a:t>
            </a:r>
          </a:p>
        </p:txBody>
      </p:sp>
      <p:sp>
        <p:nvSpPr>
          <p:cNvPr name="TextBox 49" id="49"/>
          <p:cNvSpPr txBox="true"/>
          <p:nvPr/>
        </p:nvSpPr>
        <p:spPr>
          <a:xfrm rot="0">
            <a:off x="9673337" y="7843952"/>
            <a:ext cx="2125425" cy="281408"/>
          </a:xfrm>
          <a:prstGeom prst="rect">
            <a:avLst/>
          </a:prstGeom>
        </p:spPr>
        <p:txBody>
          <a:bodyPr anchor="t" rtlCol="false" tIns="0" lIns="0" bIns="0" rIns="0">
            <a:spAutoFit/>
          </a:bodyPr>
          <a:lstStyle/>
          <a:p>
            <a:pPr algn="ctr">
              <a:lnSpc>
                <a:spcPts val="2275"/>
              </a:lnSpc>
            </a:pPr>
            <a:r>
              <a:rPr lang="en-US" sz="1896" spc="94">
                <a:solidFill>
                  <a:srgbClr val="4BD1FB"/>
                </a:solidFill>
                <a:latin typeface="DM Sans"/>
                <a:ea typeface="DM Sans"/>
                <a:cs typeface="DM Sans"/>
                <a:sym typeface="DM Sans"/>
              </a:rPr>
              <a:t>Product Owner</a:t>
            </a:r>
          </a:p>
        </p:txBody>
      </p:sp>
      <p:sp>
        <p:nvSpPr>
          <p:cNvPr name="TextBox 50" id="50"/>
          <p:cNvSpPr txBox="true"/>
          <p:nvPr/>
        </p:nvSpPr>
        <p:spPr>
          <a:xfrm rot="0">
            <a:off x="13113676" y="6922492"/>
            <a:ext cx="1855031" cy="756285"/>
          </a:xfrm>
          <a:prstGeom prst="rect">
            <a:avLst/>
          </a:prstGeom>
        </p:spPr>
        <p:txBody>
          <a:bodyPr anchor="t" rtlCol="false" tIns="0" lIns="0" bIns="0" rIns="0">
            <a:spAutoFit/>
          </a:bodyPr>
          <a:lstStyle/>
          <a:p>
            <a:pPr algn="ctr">
              <a:lnSpc>
                <a:spcPts val="3033"/>
              </a:lnSpc>
            </a:pPr>
            <a:r>
              <a:rPr lang="en-US" sz="2528" spc="126">
                <a:solidFill>
                  <a:srgbClr val="FFFBFB"/>
                </a:solidFill>
                <a:latin typeface="DM Sans"/>
                <a:ea typeface="DM Sans"/>
                <a:cs typeface="DM Sans"/>
                <a:sym typeface="DM Sans"/>
              </a:rPr>
              <a:t>Thomas González</a:t>
            </a:r>
          </a:p>
        </p:txBody>
      </p:sp>
      <p:sp>
        <p:nvSpPr>
          <p:cNvPr name="TextBox 51" id="51"/>
          <p:cNvSpPr txBox="true"/>
          <p:nvPr/>
        </p:nvSpPr>
        <p:spPr>
          <a:xfrm rot="0">
            <a:off x="12978479" y="7863451"/>
            <a:ext cx="2125425" cy="562817"/>
          </a:xfrm>
          <a:prstGeom prst="rect">
            <a:avLst/>
          </a:prstGeom>
        </p:spPr>
        <p:txBody>
          <a:bodyPr anchor="t" rtlCol="false" tIns="0" lIns="0" bIns="0" rIns="0">
            <a:spAutoFit/>
          </a:bodyPr>
          <a:lstStyle/>
          <a:p>
            <a:pPr algn="ctr">
              <a:lnSpc>
                <a:spcPts val="2275"/>
              </a:lnSpc>
            </a:pPr>
            <a:r>
              <a:rPr lang="en-US" sz="1896" spc="94">
                <a:solidFill>
                  <a:srgbClr val="4BD1FB"/>
                </a:solidFill>
                <a:latin typeface="DM Sans"/>
                <a:ea typeface="DM Sans"/>
                <a:cs typeface="DM Sans"/>
                <a:sym typeface="DM Sans"/>
              </a:rPr>
              <a:t>Desarrollador / Análisis de datos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44113" y="4051481"/>
            <a:ext cx="8457192" cy="3010698"/>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CONCLUSIÓN DE PROYECTO Y ASIGNATURA</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51679" y="0"/>
            <a:ext cx="2636321" cy="2636321"/>
          </a:xfrm>
          <a:custGeom>
            <a:avLst/>
            <a:gdLst/>
            <a:ahLst/>
            <a:cxnLst/>
            <a:rect r="r" b="b" t="t" l="l"/>
            <a:pathLst>
              <a:path h="2636321" w="2636321">
                <a:moveTo>
                  <a:pt x="0" y="0"/>
                </a:moveTo>
                <a:lnTo>
                  <a:pt x="2636321" y="0"/>
                </a:lnTo>
                <a:lnTo>
                  <a:pt x="2636321" y="2636321"/>
                </a:lnTo>
                <a:lnTo>
                  <a:pt x="0" y="2636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07547" y="5264388"/>
            <a:ext cx="9364819" cy="1056236"/>
          </a:xfrm>
          <a:prstGeom prst="rect">
            <a:avLst/>
          </a:prstGeom>
        </p:spPr>
        <p:txBody>
          <a:bodyPr anchor="t" rtlCol="false" tIns="0" lIns="0" bIns="0" rIns="0">
            <a:spAutoFit/>
          </a:bodyPr>
          <a:lstStyle/>
          <a:p>
            <a:pPr algn="ctr" marL="0" indent="0" lvl="0">
              <a:lnSpc>
                <a:spcPts val="8687"/>
              </a:lnSpc>
              <a:spcBef>
                <a:spcPct val="0"/>
              </a:spcBef>
            </a:pPr>
            <a:r>
              <a:rPr lang="en-US" b="true" sz="6295">
                <a:solidFill>
                  <a:srgbClr val="4BD1FB"/>
                </a:solidFill>
                <a:latin typeface="DM Sans Bold"/>
                <a:ea typeface="DM Sans Bold"/>
                <a:cs typeface="DM Sans Bold"/>
                <a:sym typeface="DM Sans Bold"/>
              </a:rPr>
              <a:t>¿Preguntas?</a:t>
            </a:r>
          </a:p>
        </p:txBody>
      </p:sp>
      <p:sp>
        <p:nvSpPr>
          <p:cNvPr name="TextBox 6" id="6"/>
          <p:cNvSpPr txBox="true"/>
          <p:nvPr/>
        </p:nvSpPr>
        <p:spPr>
          <a:xfrm rot="0">
            <a:off x="2207547" y="3966376"/>
            <a:ext cx="10821834" cy="1236038"/>
          </a:xfrm>
          <a:prstGeom prst="rect">
            <a:avLst/>
          </a:prstGeom>
        </p:spPr>
        <p:txBody>
          <a:bodyPr anchor="t" rtlCol="false" tIns="0" lIns="0" bIns="0" rIns="0">
            <a:spAutoFit/>
          </a:bodyPr>
          <a:lstStyle/>
          <a:p>
            <a:pPr algn="l" marL="0" indent="0" lvl="0">
              <a:lnSpc>
                <a:spcPts val="9753"/>
              </a:lnSpc>
              <a:spcBef>
                <a:spcPct val="0"/>
              </a:spcBef>
            </a:pPr>
            <a:r>
              <a:rPr lang="en-US" b="true" sz="8127" strike="noStrike" u="none">
                <a:solidFill>
                  <a:srgbClr val="FFFFFF"/>
                </a:solidFill>
                <a:latin typeface="Now Bold"/>
                <a:ea typeface="Now Bold"/>
                <a:cs typeface="Now Bold"/>
                <a:sym typeface="Now Bold"/>
              </a:rPr>
              <a:t>GRACIAS A TODOS </a:t>
            </a:r>
          </a:p>
        </p:txBody>
      </p:sp>
      <p:sp>
        <p:nvSpPr>
          <p:cNvPr name="Freeform 7" id="7"/>
          <p:cNvSpPr/>
          <p:nvPr/>
        </p:nvSpPr>
        <p:spPr>
          <a:xfrm flipH="true" flipV="false" rot="0">
            <a:off x="-3814779" y="6461660"/>
            <a:ext cx="8414387" cy="8414387"/>
          </a:xfrm>
          <a:custGeom>
            <a:avLst/>
            <a:gdLst/>
            <a:ahLst/>
            <a:cxnLst/>
            <a:rect r="r" b="b" t="t" l="l"/>
            <a:pathLst>
              <a:path h="8414387" w="8414387">
                <a:moveTo>
                  <a:pt x="8414387" y="0"/>
                </a:moveTo>
                <a:lnTo>
                  <a:pt x="0" y="0"/>
                </a:lnTo>
                <a:lnTo>
                  <a:pt x="0" y="8414387"/>
                </a:lnTo>
                <a:lnTo>
                  <a:pt x="8414387" y="8414387"/>
                </a:lnTo>
                <a:lnTo>
                  <a:pt x="8414387"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25746" y="0"/>
            <a:ext cx="2636321" cy="2636321"/>
          </a:xfrm>
          <a:custGeom>
            <a:avLst/>
            <a:gdLst/>
            <a:ahLst/>
            <a:cxnLst/>
            <a:rect r="r" b="b" t="t" l="l"/>
            <a:pathLst>
              <a:path h="2636321" w="2636321">
                <a:moveTo>
                  <a:pt x="0" y="0"/>
                </a:moveTo>
                <a:lnTo>
                  <a:pt x="2636321" y="0"/>
                </a:lnTo>
                <a:lnTo>
                  <a:pt x="2636321" y="2636321"/>
                </a:lnTo>
                <a:lnTo>
                  <a:pt x="0" y="2636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123996" y="9716385"/>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773706" y="157775"/>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297756" y="2074499"/>
            <a:ext cx="0" cy="6943038"/>
          </a:xfrm>
          <a:prstGeom prst="line">
            <a:avLst/>
          </a:prstGeom>
          <a:ln cap="flat" w="66675">
            <a:solidFill>
              <a:srgbClr val="FFFFFF">
                <a:alpha val="32941"/>
              </a:srgbClr>
            </a:solidFill>
            <a:prstDash val="lgDash"/>
            <a:headEnd type="none" len="sm" w="sm"/>
            <a:tailEnd type="none" len="sm" w="sm"/>
          </a:ln>
        </p:spPr>
      </p:sp>
      <p:sp>
        <p:nvSpPr>
          <p:cNvPr name="TextBox 3" id="3"/>
          <p:cNvSpPr txBox="true"/>
          <p:nvPr/>
        </p:nvSpPr>
        <p:spPr>
          <a:xfrm rot="0">
            <a:off x="7911336" y="3517633"/>
            <a:ext cx="5367165" cy="4037721"/>
          </a:xfrm>
          <a:prstGeom prst="rect">
            <a:avLst/>
          </a:prstGeom>
        </p:spPr>
        <p:txBody>
          <a:bodyPr anchor="t" rtlCol="false" tIns="0" lIns="0" bIns="0" rIns="0">
            <a:spAutoFit/>
          </a:bodyPr>
          <a:lstStyle/>
          <a:p>
            <a:pPr algn="just" marL="420992" indent="-210496" lvl="1">
              <a:lnSpc>
                <a:spcPts val="2690"/>
              </a:lnSpc>
              <a:buFont typeface="Arial"/>
              <a:buChar char="•"/>
            </a:pPr>
            <a:r>
              <a:rPr lang="en-US" sz="1949">
                <a:solidFill>
                  <a:srgbClr val="FFFFFF"/>
                </a:solidFill>
                <a:latin typeface="DM Sans"/>
                <a:ea typeface="DM Sans"/>
                <a:cs typeface="DM Sans"/>
                <a:sym typeface="DM Sans"/>
              </a:rPr>
              <a:t>La propuesta de solución diseñada por el CITT, dirigida por el profesor Francisco Savignone, asistida por el profesor Manuel Tello se basa en  el desarrollo de un asignador de recursos para RODA, el cual le permita optimizar el funcionamiento y la organización de sus empleados con respecto a los proyectos que manejan.</a:t>
            </a:r>
          </a:p>
          <a:p>
            <a:pPr algn="just" marL="420992" indent="-210496" lvl="1">
              <a:lnSpc>
                <a:spcPts val="2690"/>
              </a:lnSpc>
              <a:buFont typeface="Arial"/>
              <a:buChar char="•"/>
            </a:pPr>
            <a:r>
              <a:rPr lang="en-US" sz="1949">
                <a:solidFill>
                  <a:srgbClr val="FFFFFF"/>
                </a:solidFill>
                <a:latin typeface="DM Sans"/>
                <a:ea typeface="DM Sans"/>
                <a:cs typeface="DM Sans"/>
                <a:sym typeface="DM Sans"/>
              </a:rPr>
              <a:t>También facilitar los datos de la asignación a su plataforma de asignación llamado Odoo.</a:t>
            </a:r>
          </a:p>
          <a:p>
            <a:pPr algn="just" marL="0" indent="0" lvl="0">
              <a:lnSpc>
                <a:spcPts val="2690"/>
              </a:lnSpc>
              <a:spcBef>
                <a:spcPct val="0"/>
              </a:spcBef>
            </a:pPr>
          </a:p>
        </p:txBody>
      </p:sp>
      <p:sp>
        <p:nvSpPr>
          <p:cNvPr name="Freeform 4" id="4"/>
          <p:cNvSpPr/>
          <p:nvPr/>
        </p:nvSpPr>
        <p:spPr>
          <a:xfrm flipH="false" flipV="false" rot="-10800000">
            <a:off x="10345759" y="9635391"/>
            <a:ext cx="3112238" cy="3112238"/>
          </a:xfrm>
          <a:custGeom>
            <a:avLst/>
            <a:gdLst/>
            <a:ahLst/>
            <a:cxnLst/>
            <a:rect r="r" b="b" t="t" l="l"/>
            <a:pathLst>
              <a:path h="3112238" w="3112238">
                <a:moveTo>
                  <a:pt x="0" y="0"/>
                </a:moveTo>
                <a:lnTo>
                  <a:pt x="3112237" y="0"/>
                </a:lnTo>
                <a:lnTo>
                  <a:pt x="3112237" y="3112238"/>
                </a:lnTo>
                <a:lnTo>
                  <a:pt x="0" y="311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6895686" y="9635391"/>
            <a:ext cx="3112238" cy="2466059"/>
          </a:xfrm>
          <a:custGeom>
            <a:avLst/>
            <a:gdLst/>
            <a:ahLst/>
            <a:cxnLst/>
            <a:rect r="r" b="b" t="t" l="l"/>
            <a:pathLst>
              <a:path h="2466059" w="3112238">
                <a:moveTo>
                  <a:pt x="0" y="0"/>
                </a:moveTo>
                <a:lnTo>
                  <a:pt x="3112238" y="0"/>
                </a:lnTo>
                <a:lnTo>
                  <a:pt x="3112238"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10800000">
            <a:off x="3450073" y="9483249"/>
            <a:ext cx="3112238" cy="3112238"/>
          </a:xfrm>
          <a:custGeom>
            <a:avLst/>
            <a:gdLst/>
            <a:ahLst/>
            <a:cxnLst/>
            <a:rect r="r" b="b" t="t" l="l"/>
            <a:pathLst>
              <a:path h="3112238" w="3112238">
                <a:moveTo>
                  <a:pt x="0" y="0"/>
                </a:moveTo>
                <a:lnTo>
                  <a:pt x="3112238" y="0"/>
                </a:lnTo>
                <a:lnTo>
                  <a:pt x="3112238" y="3112238"/>
                </a:lnTo>
                <a:lnTo>
                  <a:pt x="0" y="311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0" y="9483249"/>
            <a:ext cx="3112238" cy="2466059"/>
          </a:xfrm>
          <a:custGeom>
            <a:avLst/>
            <a:gdLst/>
            <a:ahLst/>
            <a:cxnLst/>
            <a:rect r="r" b="b" t="t" l="l"/>
            <a:pathLst>
              <a:path h="2466059" w="3112238">
                <a:moveTo>
                  <a:pt x="0" y="0"/>
                </a:moveTo>
                <a:lnTo>
                  <a:pt x="3112238" y="0"/>
                </a:lnTo>
                <a:lnTo>
                  <a:pt x="3112238"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8" id="8"/>
          <p:cNvSpPr/>
          <p:nvPr/>
        </p:nvSpPr>
        <p:spPr>
          <a:xfrm flipH="false" flipV="false" rot="-4824415">
            <a:off x="8181218" y="4803716"/>
            <a:ext cx="13544802" cy="1127911"/>
          </a:xfrm>
          <a:custGeom>
            <a:avLst/>
            <a:gdLst/>
            <a:ahLst/>
            <a:cxnLst/>
            <a:rect r="r" b="b" t="t" l="l"/>
            <a:pathLst>
              <a:path h="1127911" w="13544802">
                <a:moveTo>
                  <a:pt x="0" y="0"/>
                </a:moveTo>
                <a:lnTo>
                  <a:pt x="13544802" y="0"/>
                </a:lnTo>
                <a:lnTo>
                  <a:pt x="13544802" y="1127911"/>
                </a:lnTo>
                <a:lnTo>
                  <a:pt x="0" y="1127911"/>
                </a:lnTo>
                <a:lnTo>
                  <a:pt x="0" y="0"/>
                </a:lnTo>
                <a:close/>
              </a:path>
            </a:pathLst>
          </a:custGeom>
          <a:blipFill>
            <a:blip r:embed="rId4"/>
            <a:stretch>
              <a:fillRect l="0" t="-137172" r="0" b="0"/>
            </a:stretch>
          </a:blipFill>
        </p:spPr>
      </p:sp>
      <p:grpSp>
        <p:nvGrpSpPr>
          <p:cNvPr name="Group 9" id="9"/>
          <p:cNvGrpSpPr>
            <a:grpSpLocks noChangeAspect="true"/>
          </p:cNvGrpSpPr>
          <p:nvPr/>
        </p:nvGrpSpPr>
        <p:grpSpPr>
          <a:xfrm rot="-222173">
            <a:off x="13161501" y="-47329"/>
            <a:ext cx="6318124" cy="10391993"/>
            <a:chOff x="0" y="0"/>
            <a:chExt cx="3860673" cy="6350000"/>
          </a:xfrm>
        </p:grpSpPr>
        <p:sp>
          <p:nvSpPr>
            <p:cNvPr name="Freeform 10" id="10"/>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1" id="11"/>
          <p:cNvSpPr/>
          <p:nvPr/>
        </p:nvSpPr>
        <p:spPr>
          <a:xfrm flipH="false" flipV="false" rot="-4804013">
            <a:off x="11875385" y="5415510"/>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4"/>
            <a:stretch>
              <a:fillRect l="0" t="-137172" r="0" b="0"/>
            </a:stretch>
          </a:blipFill>
        </p:spPr>
      </p:sp>
      <p:grpSp>
        <p:nvGrpSpPr>
          <p:cNvPr name="Group 12" id="12"/>
          <p:cNvGrpSpPr/>
          <p:nvPr/>
        </p:nvGrpSpPr>
        <p:grpSpPr>
          <a:xfrm rot="-10800000">
            <a:off x="17259300" y="9635391"/>
            <a:ext cx="13457996" cy="3264379"/>
            <a:chOff x="0" y="0"/>
            <a:chExt cx="17943995" cy="4352506"/>
          </a:xfrm>
        </p:grpSpPr>
        <p:sp>
          <p:nvSpPr>
            <p:cNvPr name="Freeform 13" id="1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5" id="1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7" id="17"/>
          <p:cNvSpPr txBox="true"/>
          <p:nvPr/>
        </p:nvSpPr>
        <p:spPr>
          <a:xfrm rot="0">
            <a:off x="2048738" y="312594"/>
            <a:ext cx="10431362" cy="1110916"/>
          </a:xfrm>
          <a:prstGeom prst="rect">
            <a:avLst/>
          </a:prstGeom>
        </p:spPr>
        <p:txBody>
          <a:bodyPr anchor="t" rtlCol="false" tIns="0" lIns="0" bIns="0" rIns="0">
            <a:spAutoFit/>
          </a:bodyPr>
          <a:lstStyle/>
          <a:p>
            <a:pPr algn="ctr" marL="0" indent="0" lvl="0">
              <a:lnSpc>
                <a:spcPts val="8689"/>
              </a:lnSpc>
              <a:spcBef>
                <a:spcPct val="0"/>
              </a:spcBef>
            </a:pPr>
            <a:r>
              <a:rPr lang="en-US" b="true" sz="7240">
                <a:solidFill>
                  <a:srgbClr val="FFFFFF"/>
                </a:solidFill>
                <a:latin typeface="Now Bold"/>
                <a:ea typeface="Now Bold"/>
                <a:cs typeface="Now Bold"/>
                <a:sym typeface="Now Bold"/>
              </a:rPr>
              <a:t>DOLOR Y PROPUESTA</a:t>
            </a:r>
          </a:p>
        </p:txBody>
      </p:sp>
      <p:sp>
        <p:nvSpPr>
          <p:cNvPr name="TextBox 18" id="18"/>
          <p:cNvSpPr txBox="true"/>
          <p:nvPr/>
        </p:nvSpPr>
        <p:spPr>
          <a:xfrm rot="0">
            <a:off x="1028700" y="3517633"/>
            <a:ext cx="5344449" cy="5641848"/>
          </a:xfrm>
          <a:prstGeom prst="rect">
            <a:avLst/>
          </a:prstGeom>
        </p:spPr>
        <p:txBody>
          <a:bodyPr anchor="t" rtlCol="false" tIns="0" lIns="0" bIns="0" rIns="0">
            <a:spAutoFit/>
          </a:bodyPr>
          <a:lstStyle/>
          <a:p>
            <a:pPr algn="just">
              <a:lnSpc>
                <a:spcPts val="2690"/>
              </a:lnSpc>
            </a:pPr>
            <a:r>
              <a:rPr lang="en-US" sz="1950">
                <a:solidFill>
                  <a:srgbClr val="FFFFFF"/>
                </a:solidFill>
                <a:latin typeface="DM Sans"/>
                <a:ea typeface="DM Sans"/>
                <a:cs typeface="DM Sans"/>
                <a:sym typeface="DM Sans"/>
              </a:rPr>
              <a:t>A través del ultimo tiempo Roda ha enfrentado comúnmente 2 escenarios a lo largo del año en relación a su gestión del personal. </a:t>
            </a:r>
          </a:p>
          <a:p>
            <a:pPr algn="just" marL="421005" indent="-210502" lvl="1">
              <a:lnSpc>
                <a:spcPts val="2690"/>
              </a:lnSpc>
              <a:buFont typeface="Arial"/>
              <a:buChar char="•"/>
            </a:pPr>
            <a:r>
              <a:rPr lang="en-US" sz="1950">
                <a:solidFill>
                  <a:srgbClr val="FFFFFF"/>
                </a:solidFill>
                <a:latin typeface="DM Sans"/>
                <a:ea typeface="DM Sans"/>
                <a:cs typeface="DM Sans"/>
                <a:sym typeface="DM Sans"/>
              </a:rPr>
              <a:t>Subutilización de horas: No se están usando todas las horas que se pagan a los empleados. Por lo tanto se paga mas que las horas de trabajo realmente utilizadas.</a:t>
            </a:r>
          </a:p>
          <a:p>
            <a:pPr algn="just" marL="421005" indent="-210502" lvl="1">
              <a:lnSpc>
                <a:spcPts val="2690"/>
              </a:lnSpc>
              <a:buFont typeface="Arial"/>
              <a:buChar char="•"/>
            </a:pPr>
            <a:r>
              <a:rPr lang="en-US" sz="1950">
                <a:solidFill>
                  <a:srgbClr val="FFFFFF"/>
                </a:solidFill>
                <a:latin typeface="DM Sans"/>
                <a:ea typeface="DM Sans"/>
                <a:cs typeface="DM Sans"/>
                <a:sym typeface="DM Sans"/>
              </a:rPr>
              <a:t>Sobreutilización de horas: En el caso contrario hay momentos en los que se están utilizando demasiadas horas de trabajo, es decir, los empleados trabajan más de lo esperado o necesario. </a:t>
            </a:r>
          </a:p>
          <a:p>
            <a:pPr algn="just">
              <a:lnSpc>
                <a:spcPts val="2690"/>
              </a:lnSpc>
            </a:pPr>
            <a:r>
              <a:rPr lang="en-US" sz="1950">
                <a:solidFill>
                  <a:srgbClr val="FFFFFF"/>
                </a:solidFill>
                <a:latin typeface="DM Sans"/>
                <a:ea typeface="DM Sans"/>
                <a:cs typeface="DM Sans"/>
                <a:sym typeface="DM Sans"/>
              </a:rPr>
              <a:t>Estos escenarios han provocado no aprovechar el potencial de crecimiento de la empresa. </a:t>
            </a:r>
          </a:p>
          <a:p>
            <a:pPr algn="just">
              <a:lnSpc>
                <a:spcPts val="2690"/>
              </a:lnSpc>
              <a:spcBef>
                <a:spcPct val="0"/>
              </a:spcBef>
            </a:pPr>
          </a:p>
        </p:txBody>
      </p:sp>
      <p:grpSp>
        <p:nvGrpSpPr>
          <p:cNvPr name="Group 19" id="19"/>
          <p:cNvGrpSpPr/>
          <p:nvPr/>
        </p:nvGrpSpPr>
        <p:grpSpPr>
          <a:xfrm rot="0">
            <a:off x="1256370" y="1462993"/>
            <a:ext cx="4026849" cy="1463536"/>
            <a:chOff x="0" y="0"/>
            <a:chExt cx="5369132" cy="1951381"/>
          </a:xfrm>
        </p:grpSpPr>
        <p:sp>
          <p:nvSpPr>
            <p:cNvPr name="Freeform 20" id="20"/>
            <p:cNvSpPr/>
            <p:nvPr/>
          </p:nvSpPr>
          <p:spPr>
            <a:xfrm flipH="false" flipV="false" rot="0">
              <a:off x="1951889" y="0"/>
              <a:ext cx="1465353" cy="1455414"/>
            </a:xfrm>
            <a:custGeom>
              <a:avLst/>
              <a:gdLst/>
              <a:ahLst/>
              <a:cxnLst/>
              <a:rect r="r" b="b" t="t" l="l"/>
              <a:pathLst>
                <a:path h="1455414" w="1465353">
                  <a:moveTo>
                    <a:pt x="0" y="0"/>
                  </a:moveTo>
                  <a:lnTo>
                    <a:pt x="1465354" y="0"/>
                  </a:lnTo>
                  <a:lnTo>
                    <a:pt x="1465354" y="1455414"/>
                  </a:lnTo>
                  <a:lnTo>
                    <a:pt x="0" y="1455414"/>
                  </a:lnTo>
                  <a:lnTo>
                    <a:pt x="0" y="0"/>
                  </a:lnTo>
                  <a:close/>
                </a:path>
              </a:pathLst>
            </a:custGeom>
            <a:blipFill>
              <a:blip r:embed="rId6"/>
              <a:stretch>
                <a:fillRect l="-363" t="-1414" r="-363" b="0"/>
              </a:stretch>
            </a:blipFill>
          </p:spPr>
        </p:sp>
        <p:sp>
          <p:nvSpPr>
            <p:cNvPr name="TextBox 21" id="21"/>
            <p:cNvSpPr txBox="true"/>
            <p:nvPr/>
          </p:nvSpPr>
          <p:spPr>
            <a:xfrm rot="0">
              <a:off x="0" y="1458589"/>
              <a:ext cx="5369132" cy="492792"/>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DOLOR</a:t>
              </a:r>
            </a:p>
          </p:txBody>
        </p:sp>
      </p:grpSp>
      <p:grpSp>
        <p:nvGrpSpPr>
          <p:cNvPr name="Group 22" id="22"/>
          <p:cNvGrpSpPr/>
          <p:nvPr/>
        </p:nvGrpSpPr>
        <p:grpSpPr>
          <a:xfrm rot="0">
            <a:off x="8581494" y="1650096"/>
            <a:ext cx="4026849" cy="1276433"/>
            <a:chOff x="0" y="0"/>
            <a:chExt cx="5369132" cy="1701910"/>
          </a:xfrm>
        </p:grpSpPr>
        <p:sp>
          <p:nvSpPr>
            <p:cNvPr name="Freeform 23" id="23"/>
            <p:cNvSpPr/>
            <p:nvPr/>
          </p:nvSpPr>
          <p:spPr>
            <a:xfrm flipH="false" flipV="false" rot="0">
              <a:off x="2131106" y="0"/>
              <a:ext cx="1106921" cy="1205943"/>
            </a:xfrm>
            <a:custGeom>
              <a:avLst/>
              <a:gdLst/>
              <a:ahLst/>
              <a:cxnLst/>
              <a:rect r="r" b="b" t="t" l="l"/>
              <a:pathLst>
                <a:path h="1205943" w="1106921">
                  <a:moveTo>
                    <a:pt x="0" y="0"/>
                  </a:moveTo>
                  <a:lnTo>
                    <a:pt x="1106920" y="0"/>
                  </a:lnTo>
                  <a:lnTo>
                    <a:pt x="1106920" y="1205943"/>
                  </a:lnTo>
                  <a:lnTo>
                    <a:pt x="0" y="1205943"/>
                  </a:lnTo>
                  <a:lnTo>
                    <a:pt x="0" y="0"/>
                  </a:lnTo>
                  <a:close/>
                </a:path>
              </a:pathLst>
            </a:custGeom>
            <a:blipFill>
              <a:blip r:embed="rId7"/>
              <a:stretch>
                <a:fillRect l="-4472" t="0" r="-4472" b="0"/>
              </a:stretch>
            </a:blipFill>
          </p:spPr>
        </p:sp>
        <p:sp>
          <p:nvSpPr>
            <p:cNvPr name="TextBox 24" id="24"/>
            <p:cNvSpPr txBox="true"/>
            <p:nvPr/>
          </p:nvSpPr>
          <p:spPr>
            <a:xfrm rot="0">
              <a:off x="0" y="1209118"/>
              <a:ext cx="5369132" cy="492792"/>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SOLUCIÓN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89557" y="1999530"/>
            <a:ext cx="5106476" cy="5239854"/>
          </a:xfrm>
          <a:custGeom>
            <a:avLst/>
            <a:gdLst/>
            <a:ahLst/>
            <a:cxnLst/>
            <a:rect r="r" b="b" t="t" l="l"/>
            <a:pathLst>
              <a:path h="5239854" w="5106476">
                <a:moveTo>
                  <a:pt x="0" y="0"/>
                </a:moveTo>
                <a:lnTo>
                  <a:pt x="5106476" y="0"/>
                </a:lnTo>
                <a:lnTo>
                  <a:pt x="5106476" y="5239854"/>
                </a:lnTo>
                <a:lnTo>
                  <a:pt x="0" y="52398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96623" y="1779083"/>
            <a:ext cx="8386001" cy="1933575"/>
          </a:xfrm>
          <a:prstGeom prst="rect">
            <a:avLst/>
          </a:prstGeom>
        </p:spPr>
        <p:txBody>
          <a:bodyPr anchor="t" rtlCol="false" tIns="0" lIns="0" bIns="0" rIns="0">
            <a:spAutoFit/>
          </a:bodyPr>
          <a:lstStyle/>
          <a:p>
            <a:pPr algn="l">
              <a:lnSpc>
                <a:spcPts val="7522"/>
              </a:lnSpc>
            </a:pPr>
            <a:r>
              <a:rPr lang="en-US" sz="6268" b="true">
                <a:solidFill>
                  <a:srgbClr val="FFFFFF"/>
                </a:solidFill>
                <a:latin typeface="Now Bold"/>
                <a:ea typeface="Now Bold"/>
                <a:cs typeface="Now Bold"/>
                <a:sym typeface="Now Bold"/>
              </a:rPr>
              <a:t>OBJETIVOS </a:t>
            </a:r>
          </a:p>
          <a:p>
            <a:pPr algn="l" marL="0" indent="0" lvl="0">
              <a:lnSpc>
                <a:spcPts val="7522"/>
              </a:lnSpc>
              <a:spcBef>
                <a:spcPct val="0"/>
              </a:spcBef>
            </a:pPr>
            <a:r>
              <a:rPr lang="en-US" b="true" sz="6268">
                <a:solidFill>
                  <a:srgbClr val="FFFFFF"/>
                </a:solidFill>
                <a:latin typeface="Now Bold"/>
                <a:ea typeface="Now Bold"/>
                <a:cs typeface="Now Bold"/>
                <a:sym typeface="Now Bold"/>
              </a:rPr>
              <a:t>GENERALES</a:t>
            </a:r>
          </a:p>
        </p:txBody>
      </p:sp>
      <p:sp>
        <p:nvSpPr>
          <p:cNvPr name="TextBox 7" id="7"/>
          <p:cNvSpPr txBox="true"/>
          <p:nvPr/>
        </p:nvSpPr>
        <p:spPr>
          <a:xfrm rot="0">
            <a:off x="2596623" y="3995956"/>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8" id="8"/>
          <p:cNvSpPr txBox="true"/>
          <p:nvPr/>
        </p:nvSpPr>
        <p:spPr>
          <a:xfrm rot="0">
            <a:off x="3554276" y="3946327"/>
            <a:ext cx="4710832" cy="86641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Evitar la sobre y sub utilización de recursos</a:t>
            </a:r>
          </a:p>
        </p:txBody>
      </p:sp>
      <p:sp>
        <p:nvSpPr>
          <p:cNvPr name="TextBox 9" id="9"/>
          <p:cNvSpPr txBox="true"/>
          <p:nvPr/>
        </p:nvSpPr>
        <p:spPr>
          <a:xfrm rot="0">
            <a:off x="2596623" y="5144376"/>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10" id="10"/>
          <p:cNvSpPr txBox="true"/>
          <p:nvPr/>
        </p:nvSpPr>
        <p:spPr>
          <a:xfrm rot="0">
            <a:off x="3554276" y="5313822"/>
            <a:ext cx="5090538" cy="42826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Facilitar la asignación de horas</a:t>
            </a:r>
          </a:p>
        </p:txBody>
      </p:sp>
      <p:sp>
        <p:nvSpPr>
          <p:cNvPr name="TextBox 11" id="11"/>
          <p:cNvSpPr txBox="true"/>
          <p:nvPr/>
        </p:nvSpPr>
        <p:spPr>
          <a:xfrm rot="0">
            <a:off x="2596623" y="6290381"/>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12" id="12"/>
          <p:cNvSpPr txBox="true"/>
          <p:nvPr/>
        </p:nvSpPr>
        <p:spPr>
          <a:xfrm rot="0">
            <a:off x="3554276" y="6240753"/>
            <a:ext cx="4268255" cy="86641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Mejorar la precisión de la estimación de horas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058787" y="3209293"/>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92106" y="495799"/>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212093" y="6309686"/>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92731" y="4754653"/>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180992" y="7336530"/>
            <a:ext cx="5956513" cy="5956513"/>
          </a:xfrm>
          <a:custGeom>
            <a:avLst/>
            <a:gdLst/>
            <a:ahLst/>
            <a:cxnLst/>
            <a:rect r="r" b="b" t="t" l="l"/>
            <a:pathLst>
              <a:path h="5956513" w="5956513">
                <a:moveTo>
                  <a:pt x="0" y="0"/>
                </a:moveTo>
                <a:lnTo>
                  <a:pt x="5956512" y="0"/>
                </a:lnTo>
                <a:lnTo>
                  <a:pt x="5956512"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8003196" y="8014437"/>
            <a:ext cx="10493335" cy="2029852"/>
            <a:chOff x="0" y="0"/>
            <a:chExt cx="7860960" cy="1520640"/>
          </a:xfrm>
        </p:grpSpPr>
        <p:sp>
          <p:nvSpPr>
            <p:cNvPr name="Freeform 13" id="13"/>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661A8"/>
            </a:solidFill>
          </p:spPr>
        </p:sp>
      </p:grpSp>
      <p:sp>
        <p:nvSpPr>
          <p:cNvPr name="Freeform 14" id="14"/>
          <p:cNvSpPr/>
          <p:nvPr/>
        </p:nvSpPr>
        <p:spPr>
          <a:xfrm flipH="false" flipV="false" rot="0">
            <a:off x="12773774" y="1594172"/>
            <a:ext cx="1262696" cy="1262696"/>
          </a:xfrm>
          <a:custGeom>
            <a:avLst/>
            <a:gdLst/>
            <a:ahLst/>
            <a:cxnLst/>
            <a:rect r="r" b="b" t="t" l="l"/>
            <a:pathLst>
              <a:path h="1262696" w="1262696">
                <a:moveTo>
                  <a:pt x="0" y="0"/>
                </a:moveTo>
                <a:lnTo>
                  <a:pt x="1262696" y="0"/>
                </a:lnTo>
                <a:lnTo>
                  <a:pt x="1262696" y="1262696"/>
                </a:lnTo>
                <a:lnTo>
                  <a:pt x="0" y="1262696"/>
                </a:lnTo>
                <a:lnTo>
                  <a:pt x="0" y="0"/>
                </a:lnTo>
                <a:close/>
              </a:path>
            </a:pathLst>
          </a:custGeom>
          <a:blipFill>
            <a:blip r:embed="rId4"/>
            <a:stretch>
              <a:fillRect l="0" t="0" r="0" b="0"/>
            </a:stretch>
          </a:blipFill>
        </p:spPr>
      </p:sp>
      <p:sp>
        <p:nvSpPr>
          <p:cNvPr name="Freeform 15" id="15"/>
          <p:cNvSpPr/>
          <p:nvPr/>
        </p:nvSpPr>
        <p:spPr>
          <a:xfrm flipH="false" flipV="false" rot="0">
            <a:off x="12706060" y="3379019"/>
            <a:ext cx="1087608" cy="1087608"/>
          </a:xfrm>
          <a:custGeom>
            <a:avLst/>
            <a:gdLst/>
            <a:ahLst/>
            <a:cxnLst/>
            <a:rect r="r" b="b" t="t" l="l"/>
            <a:pathLst>
              <a:path h="1087608" w="1087608">
                <a:moveTo>
                  <a:pt x="0" y="0"/>
                </a:moveTo>
                <a:lnTo>
                  <a:pt x="1087608" y="0"/>
                </a:lnTo>
                <a:lnTo>
                  <a:pt x="1087608" y="1087608"/>
                </a:lnTo>
                <a:lnTo>
                  <a:pt x="0" y="1087608"/>
                </a:lnTo>
                <a:lnTo>
                  <a:pt x="0" y="0"/>
                </a:lnTo>
                <a:close/>
              </a:path>
            </a:pathLst>
          </a:custGeom>
          <a:blipFill>
            <a:blip r:embed="rId5"/>
            <a:stretch>
              <a:fillRect l="0" t="0" r="0" b="0"/>
            </a:stretch>
          </a:blipFill>
        </p:spPr>
      </p:sp>
      <p:sp>
        <p:nvSpPr>
          <p:cNvPr name="Freeform 16" id="16"/>
          <p:cNvSpPr/>
          <p:nvPr/>
        </p:nvSpPr>
        <p:spPr>
          <a:xfrm flipH="false" flipV="false" rot="0">
            <a:off x="12773774" y="4775740"/>
            <a:ext cx="1046994" cy="1046994"/>
          </a:xfrm>
          <a:custGeom>
            <a:avLst/>
            <a:gdLst/>
            <a:ahLst/>
            <a:cxnLst/>
            <a:rect r="r" b="b" t="t" l="l"/>
            <a:pathLst>
              <a:path h="1046994" w="1046994">
                <a:moveTo>
                  <a:pt x="0" y="0"/>
                </a:moveTo>
                <a:lnTo>
                  <a:pt x="1046994" y="0"/>
                </a:lnTo>
                <a:lnTo>
                  <a:pt x="1046994" y="1046995"/>
                </a:lnTo>
                <a:lnTo>
                  <a:pt x="0" y="1046995"/>
                </a:lnTo>
                <a:lnTo>
                  <a:pt x="0" y="0"/>
                </a:lnTo>
                <a:close/>
              </a:path>
            </a:pathLst>
          </a:custGeom>
          <a:blipFill>
            <a:blip r:embed="rId6"/>
            <a:stretch>
              <a:fillRect l="0" t="0" r="0" b="0"/>
            </a:stretch>
          </a:blipFill>
        </p:spPr>
      </p:sp>
      <p:sp>
        <p:nvSpPr>
          <p:cNvPr name="Freeform 17" id="17"/>
          <p:cNvSpPr/>
          <p:nvPr/>
        </p:nvSpPr>
        <p:spPr>
          <a:xfrm flipH="false" flipV="false" rot="0">
            <a:off x="12527241" y="6339674"/>
            <a:ext cx="1445246" cy="1445246"/>
          </a:xfrm>
          <a:custGeom>
            <a:avLst/>
            <a:gdLst/>
            <a:ahLst/>
            <a:cxnLst/>
            <a:rect r="r" b="b" t="t" l="l"/>
            <a:pathLst>
              <a:path h="1445246" w="1445246">
                <a:moveTo>
                  <a:pt x="0" y="0"/>
                </a:moveTo>
                <a:lnTo>
                  <a:pt x="1445245" y="0"/>
                </a:lnTo>
                <a:lnTo>
                  <a:pt x="1445245" y="1445246"/>
                </a:lnTo>
                <a:lnTo>
                  <a:pt x="0" y="1445246"/>
                </a:lnTo>
                <a:lnTo>
                  <a:pt x="0" y="0"/>
                </a:lnTo>
                <a:close/>
              </a:path>
            </a:pathLst>
          </a:custGeom>
          <a:blipFill>
            <a:blip r:embed="rId7"/>
            <a:stretch>
              <a:fillRect l="0" t="0" r="0" b="0"/>
            </a:stretch>
          </a:blipFill>
        </p:spPr>
      </p:sp>
      <p:sp>
        <p:nvSpPr>
          <p:cNvPr name="Freeform 18" id="18"/>
          <p:cNvSpPr/>
          <p:nvPr/>
        </p:nvSpPr>
        <p:spPr>
          <a:xfrm flipH="false" flipV="false" rot="0">
            <a:off x="12447150" y="8233512"/>
            <a:ext cx="1700243" cy="1700243"/>
          </a:xfrm>
          <a:custGeom>
            <a:avLst/>
            <a:gdLst/>
            <a:ahLst/>
            <a:cxnLst/>
            <a:rect r="r" b="b" t="t" l="l"/>
            <a:pathLst>
              <a:path h="1700243" w="1700243">
                <a:moveTo>
                  <a:pt x="0" y="0"/>
                </a:moveTo>
                <a:lnTo>
                  <a:pt x="1700242" y="0"/>
                </a:lnTo>
                <a:lnTo>
                  <a:pt x="1700242" y="1700243"/>
                </a:lnTo>
                <a:lnTo>
                  <a:pt x="0" y="1700243"/>
                </a:lnTo>
                <a:lnTo>
                  <a:pt x="0" y="0"/>
                </a:lnTo>
                <a:close/>
              </a:path>
            </a:pathLst>
          </a:custGeom>
          <a:blipFill>
            <a:blip r:embed="rId8"/>
            <a:stretch>
              <a:fillRect l="0" t="0" r="0" b="0"/>
            </a:stretch>
          </a:blipFill>
        </p:spPr>
      </p:sp>
      <p:sp>
        <p:nvSpPr>
          <p:cNvPr name="TextBox 19" id="19"/>
          <p:cNvSpPr txBox="true"/>
          <p:nvPr/>
        </p:nvSpPr>
        <p:spPr>
          <a:xfrm rot="0">
            <a:off x="2206062" y="368781"/>
            <a:ext cx="5605530" cy="1929765"/>
          </a:xfrm>
          <a:prstGeom prst="rect">
            <a:avLst/>
          </a:prstGeom>
        </p:spPr>
        <p:txBody>
          <a:bodyPr anchor="t" rtlCol="false" tIns="0" lIns="0" bIns="0" rIns="0">
            <a:spAutoFit/>
          </a:bodyPr>
          <a:lstStyle/>
          <a:p>
            <a:pPr algn="l">
              <a:lnSpc>
                <a:spcPts val="7522"/>
              </a:lnSpc>
            </a:pPr>
            <a:r>
              <a:rPr lang="en-US" sz="6268" b="true">
                <a:solidFill>
                  <a:srgbClr val="FFFFFF"/>
                </a:solidFill>
                <a:latin typeface="Now Bold"/>
                <a:ea typeface="Now Bold"/>
                <a:cs typeface="Now Bold"/>
                <a:sym typeface="Now Bold"/>
              </a:rPr>
              <a:t>OBJETIVOS</a:t>
            </a:r>
          </a:p>
          <a:p>
            <a:pPr algn="l" marL="0" indent="0" lvl="0">
              <a:lnSpc>
                <a:spcPts val="7522"/>
              </a:lnSpc>
              <a:spcBef>
                <a:spcPct val="0"/>
              </a:spcBef>
            </a:pPr>
            <a:r>
              <a:rPr lang="en-US" b="true" sz="6268">
                <a:solidFill>
                  <a:srgbClr val="FFFFFF"/>
                </a:solidFill>
                <a:latin typeface="Now Bold"/>
                <a:ea typeface="Now Bold"/>
                <a:cs typeface="Now Bold"/>
                <a:sym typeface="Now Bold"/>
              </a:rPr>
              <a:t>ESPECÍFICOS</a:t>
            </a:r>
          </a:p>
        </p:txBody>
      </p:sp>
      <p:sp>
        <p:nvSpPr>
          <p:cNvPr name="TextBox 20" id="20"/>
          <p:cNvSpPr txBox="true"/>
          <p:nvPr/>
        </p:nvSpPr>
        <p:spPr>
          <a:xfrm rot="0">
            <a:off x="1834602" y="2467895"/>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21" id="21"/>
          <p:cNvSpPr txBox="true"/>
          <p:nvPr/>
        </p:nvSpPr>
        <p:spPr>
          <a:xfrm rot="0">
            <a:off x="2792256" y="2421507"/>
            <a:ext cx="7112648" cy="1248558"/>
          </a:xfrm>
          <a:prstGeom prst="rect">
            <a:avLst/>
          </a:prstGeom>
        </p:spPr>
        <p:txBody>
          <a:bodyPr anchor="t" rtlCol="false" tIns="0" lIns="0" bIns="0" rIns="0">
            <a:spAutoFit/>
          </a:bodyPr>
          <a:lstStyle/>
          <a:p>
            <a:pPr algn="l">
              <a:lnSpc>
                <a:spcPts val="3609"/>
              </a:lnSpc>
            </a:pPr>
            <a:r>
              <a:rPr lang="en-US" sz="2615" b="true">
                <a:solidFill>
                  <a:srgbClr val="FFFFFF"/>
                </a:solidFill>
                <a:latin typeface="DM Sans Bold"/>
                <a:ea typeface="DM Sans Bold"/>
                <a:cs typeface="DM Sans Bold"/>
                <a:sym typeface="DM Sans Bold"/>
              </a:rPr>
              <a:t>OPTIMIZAR EL USO DEL PERSONAL</a:t>
            </a:r>
          </a:p>
          <a:p>
            <a:pPr algn="l" marL="0" indent="0" lvl="0">
              <a:lnSpc>
                <a:spcPts val="3195"/>
              </a:lnSpc>
              <a:spcBef>
                <a:spcPct val="0"/>
              </a:spcBef>
            </a:pPr>
            <a:r>
              <a:rPr lang="en-US" sz="2315">
                <a:solidFill>
                  <a:srgbClr val="FFFFFF"/>
                </a:solidFill>
                <a:latin typeface="DM Sans"/>
                <a:ea typeface="DM Sans"/>
                <a:cs typeface="DM Sans"/>
                <a:sym typeface="DM Sans"/>
              </a:rPr>
              <a:t>Desarrollar una herramienta de software para optimizar la dotación de personal.</a:t>
            </a:r>
          </a:p>
        </p:txBody>
      </p:sp>
      <p:sp>
        <p:nvSpPr>
          <p:cNvPr name="TextBox 22" id="22"/>
          <p:cNvSpPr txBox="true"/>
          <p:nvPr/>
        </p:nvSpPr>
        <p:spPr>
          <a:xfrm rot="0">
            <a:off x="1834602" y="3616315"/>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23" id="23"/>
          <p:cNvSpPr txBox="true"/>
          <p:nvPr/>
        </p:nvSpPr>
        <p:spPr>
          <a:xfrm rot="0">
            <a:off x="1834602" y="4762321"/>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24" id="24"/>
          <p:cNvSpPr txBox="true"/>
          <p:nvPr/>
        </p:nvSpPr>
        <p:spPr>
          <a:xfrm rot="0">
            <a:off x="2863787" y="3734296"/>
            <a:ext cx="6488801" cy="866415"/>
          </a:xfrm>
          <a:prstGeom prst="rect">
            <a:avLst/>
          </a:prstGeom>
        </p:spPr>
        <p:txBody>
          <a:bodyPr anchor="t" rtlCol="false" tIns="0" lIns="0" bIns="0" rIns="0">
            <a:spAutoFit/>
          </a:bodyPr>
          <a:lstStyle/>
          <a:p>
            <a:pPr algn="l">
              <a:lnSpc>
                <a:spcPts val="3471"/>
              </a:lnSpc>
            </a:pPr>
            <a:r>
              <a:rPr lang="en-US" sz="2515" b="true">
                <a:solidFill>
                  <a:srgbClr val="FFFFFF"/>
                </a:solidFill>
                <a:latin typeface="DM Sans Bold"/>
                <a:ea typeface="DM Sans Bold"/>
                <a:cs typeface="DM Sans Bold"/>
                <a:sym typeface="DM Sans Bold"/>
              </a:rPr>
              <a:t>ESTANDARIZAR METRICAS</a:t>
            </a:r>
          </a:p>
          <a:p>
            <a:pPr algn="l" marL="0" indent="0" lvl="0">
              <a:lnSpc>
                <a:spcPts val="3471"/>
              </a:lnSpc>
              <a:spcBef>
                <a:spcPct val="0"/>
              </a:spcBef>
            </a:pPr>
            <a:r>
              <a:rPr lang="en-US" sz="2515">
                <a:solidFill>
                  <a:srgbClr val="FFFFFF"/>
                </a:solidFill>
                <a:latin typeface="DM Sans"/>
                <a:ea typeface="DM Sans"/>
                <a:cs typeface="DM Sans"/>
                <a:sym typeface="DM Sans"/>
              </a:rPr>
              <a:t>Estandarizar la planificación de recursos </a:t>
            </a:r>
          </a:p>
        </p:txBody>
      </p:sp>
      <p:sp>
        <p:nvSpPr>
          <p:cNvPr name="TextBox 25" id="25"/>
          <p:cNvSpPr txBox="true"/>
          <p:nvPr/>
        </p:nvSpPr>
        <p:spPr>
          <a:xfrm rot="0">
            <a:off x="1834602" y="6135333"/>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04</a:t>
            </a:r>
          </a:p>
        </p:txBody>
      </p:sp>
      <p:sp>
        <p:nvSpPr>
          <p:cNvPr name="TextBox 26" id="26"/>
          <p:cNvSpPr txBox="true"/>
          <p:nvPr/>
        </p:nvSpPr>
        <p:spPr>
          <a:xfrm rot="0">
            <a:off x="2863787" y="4825261"/>
            <a:ext cx="6136644" cy="1304565"/>
          </a:xfrm>
          <a:prstGeom prst="rect">
            <a:avLst/>
          </a:prstGeom>
        </p:spPr>
        <p:txBody>
          <a:bodyPr anchor="t" rtlCol="false" tIns="0" lIns="0" bIns="0" rIns="0">
            <a:spAutoFit/>
          </a:bodyPr>
          <a:lstStyle/>
          <a:p>
            <a:pPr algn="l">
              <a:lnSpc>
                <a:spcPts val="3471"/>
              </a:lnSpc>
            </a:pPr>
            <a:r>
              <a:rPr lang="en-US" sz="2515" b="true">
                <a:solidFill>
                  <a:srgbClr val="FFFFFF"/>
                </a:solidFill>
                <a:latin typeface="DM Sans Bold"/>
                <a:ea typeface="DM Sans Bold"/>
                <a:cs typeface="DM Sans Bold"/>
                <a:sym typeface="DM Sans Bold"/>
              </a:rPr>
              <a:t>REAJUSTAR RECURSOS</a:t>
            </a:r>
          </a:p>
          <a:p>
            <a:pPr algn="l" marL="0" indent="0" lvl="0">
              <a:lnSpc>
                <a:spcPts val="3471"/>
              </a:lnSpc>
              <a:spcBef>
                <a:spcPct val="0"/>
              </a:spcBef>
            </a:pPr>
            <a:r>
              <a:rPr lang="en-US" sz="2515">
                <a:solidFill>
                  <a:srgbClr val="FFFFFF"/>
                </a:solidFill>
                <a:latin typeface="DM Sans"/>
                <a:ea typeface="DM Sans"/>
                <a:cs typeface="DM Sans"/>
                <a:sym typeface="DM Sans"/>
              </a:rPr>
              <a:t>Permitir reajustar recursos de la a planeación como el cliente lo requiera</a:t>
            </a:r>
          </a:p>
        </p:txBody>
      </p:sp>
      <p:sp>
        <p:nvSpPr>
          <p:cNvPr name="TextBox 27" id="27"/>
          <p:cNvSpPr txBox="true"/>
          <p:nvPr/>
        </p:nvSpPr>
        <p:spPr>
          <a:xfrm rot="0">
            <a:off x="2863787" y="6358426"/>
            <a:ext cx="6136644" cy="1304565"/>
          </a:xfrm>
          <a:prstGeom prst="rect">
            <a:avLst/>
          </a:prstGeom>
        </p:spPr>
        <p:txBody>
          <a:bodyPr anchor="t" rtlCol="false" tIns="0" lIns="0" bIns="0" rIns="0">
            <a:spAutoFit/>
          </a:bodyPr>
          <a:lstStyle/>
          <a:p>
            <a:pPr algn="l">
              <a:lnSpc>
                <a:spcPts val="3471"/>
              </a:lnSpc>
            </a:pPr>
            <a:r>
              <a:rPr lang="en-US" sz="2515" b="true">
                <a:solidFill>
                  <a:srgbClr val="FFFFFF"/>
                </a:solidFill>
                <a:latin typeface="DM Sans Bold"/>
                <a:ea typeface="DM Sans Bold"/>
                <a:cs typeface="DM Sans Bold"/>
                <a:sym typeface="DM Sans Bold"/>
              </a:rPr>
              <a:t>VISUALIZAR ASIGNACIONES</a:t>
            </a:r>
          </a:p>
          <a:p>
            <a:pPr algn="l" marL="0" indent="0" lvl="0">
              <a:lnSpc>
                <a:spcPts val="3471"/>
              </a:lnSpc>
              <a:spcBef>
                <a:spcPct val="0"/>
              </a:spcBef>
            </a:pPr>
            <a:r>
              <a:rPr lang="en-US" sz="2515">
                <a:solidFill>
                  <a:srgbClr val="FFFFFF"/>
                </a:solidFill>
                <a:latin typeface="DM Sans"/>
                <a:ea typeface="DM Sans"/>
                <a:cs typeface="DM Sans"/>
                <a:sym typeface="DM Sans"/>
              </a:rPr>
              <a:t>Permitir la visualización de los proyectos de forma más entendible para el cliente.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5531239" y="173045"/>
            <a:ext cx="7149272" cy="855655"/>
          </a:xfrm>
          <a:prstGeom prst="rect">
            <a:avLst/>
          </a:prstGeom>
        </p:spPr>
        <p:txBody>
          <a:bodyPr anchor="t" rtlCol="false" tIns="0" lIns="0" bIns="0" rIns="0">
            <a:spAutoFit/>
          </a:bodyPr>
          <a:lstStyle/>
          <a:p>
            <a:pPr algn="ctr" marL="0" indent="0" lvl="0">
              <a:lnSpc>
                <a:spcPts val="6665"/>
              </a:lnSpc>
              <a:spcBef>
                <a:spcPct val="0"/>
              </a:spcBef>
            </a:pPr>
            <a:r>
              <a:rPr lang="en-US" b="true" sz="5554">
                <a:solidFill>
                  <a:srgbClr val="FFFFFF"/>
                </a:solidFill>
                <a:latin typeface="Now Bold"/>
                <a:ea typeface="Now Bold"/>
                <a:cs typeface="Now Bold"/>
                <a:sym typeface="Now Bold"/>
              </a:rPr>
              <a:t>ALCANCE</a:t>
            </a:r>
          </a:p>
        </p:txBody>
      </p:sp>
      <p:sp>
        <p:nvSpPr>
          <p:cNvPr name="Freeform 3" id="3"/>
          <p:cNvSpPr/>
          <p:nvPr/>
        </p:nvSpPr>
        <p:spPr>
          <a:xfrm flipH="false" flipV="false" rot="0">
            <a:off x="-3366221" y="9258300"/>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5061576" y="-4193356"/>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34645" y="4059220"/>
            <a:ext cx="1742461" cy="17424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6994"/>
            </a:solidFill>
            <a:ln cap="sq">
              <a:noFill/>
              <a:prstDash val="solid"/>
              <a:miter/>
            </a:ln>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3249"/>
                </a:lnSpc>
              </a:pPr>
            </a:p>
          </p:txBody>
        </p:sp>
      </p:grpSp>
      <p:sp>
        <p:nvSpPr>
          <p:cNvPr name="AutoShape 8" id="8"/>
          <p:cNvSpPr/>
          <p:nvPr/>
        </p:nvSpPr>
        <p:spPr>
          <a:xfrm>
            <a:off x="1028700" y="4930451"/>
            <a:ext cx="7205945" cy="0"/>
          </a:xfrm>
          <a:prstGeom prst="line">
            <a:avLst/>
          </a:prstGeom>
          <a:ln cap="flat" w="38100">
            <a:solidFill>
              <a:srgbClr val="FFFFFF"/>
            </a:solidFill>
            <a:prstDash val="solid"/>
            <a:headEnd type="none" len="sm" w="sm"/>
            <a:tailEnd type="none" len="sm" w="sm"/>
          </a:ln>
        </p:spPr>
      </p:sp>
      <p:sp>
        <p:nvSpPr>
          <p:cNvPr name="AutoShape 9" id="9"/>
          <p:cNvSpPr/>
          <p:nvPr/>
        </p:nvSpPr>
        <p:spPr>
          <a:xfrm>
            <a:off x="9977105" y="4930451"/>
            <a:ext cx="7282195" cy="0"/>
          </a:xfrm>
          <a:prstGeom prst="line">
            <a:avLst/>
          </a:prstGeom>
          <a:ln cap="flat" w="38100">
            <a:solidFill>
              <a:srgbClr val="FFFFFF"/>
            </a:solidFill>
            <a:prstDash val="solid"/>
            <a:headEnd type="none" len="sm" w="sm"/>
            <a:tailEnd type="none" len="sm" w="sm"/>
          </a:ln>
        </p:spPr>
      </p:sp>
      <p:sp>
        <p:nvSpPr>
          <p:cNvPr name="AutoShape 10" id="10"/>
          <p:cNvSpPr/>
          <p:nvPr/>
        </p:nvSpPr>
        <p:spPr>
          <a:xfrm flipV="true">
            <a:off x="9105875" y="5801681"/>
            <a:ext cx="0" cy="3456619"/>
          </a:xfrm>
          <a:prstGeom prst="line">
            <a:avLst/>
          </a:prstGeom>
          <a:ln cap="flat" w="38100">
            <a:solidFill>
              <a:srgbClr val="FFFFFF"/>
            </a:solidFill>
            <a:prstDash val="solid"/>
            <a:headEnd type="none" len="sm" w="sm"/>
            <a:tailEnd type="none" len="sm" w="sm"/>
          </a:ln>
        </p:spPr>
      </p:sp>
      <p:sp>
        <p:nvSpPr>
          <p:cNvPr name="AutoShape 11" id="11"/>
          <p:cNvSpPr/>
          <p:nvPr/>
        </p:nvSpPr>
        <p:spPr>
          <a:xfrm flipV="true">
            <a:off x="9105875" y="1028700"/>
            <a:ext cx="0" cy="303052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3900904" y="537527"/>
            <a:ext cx="1952252" cy="781050"/>
          </a:xfrm>
          <a:prstGeom prst="rect">
            <a:avLst/>
          </a:prstGeom>
        </p:spPr>
        <p:txBody>
          <a:bodyPr anchor="t" rtlCol="false" tIns="0" lIns="0" bIns="0" rIns="0">
            <a:spAutoFit/>
          </a:bodyPr>
          <a:lstStyle/>
          <a:p>
            <a:pPr algn="ctr">
              <a:lnSpc>
                <a:spcPts val="6300"/>
              </a:lnSpc>
            </a:pPr>
            <a:r>
              <a:rPr lang="en-US" sz="4500" b="true">
                <a:solidFill>
                  <a:srgbClr val="FFFBFB"/>
                </a:solidFill>
                <a:latin typeface="Cormorant Garamond Bold"/>
                <a:ea typeface="Cormorant Garamond Bold"/>
                <a:cs typeface="Cormorant Garamond Bold"/>
                <a:sym typeface="Cormorant Garamond Bold"/>
              </a:rPr>
              <a:t>IS</a:t>
            </a:r>
          </a:p>
        </p:txBody>
      </p:sp>
      <p:sp>
        <p:nvSpPr>
          <p:cNvPr name="TextBox 13" id="13"/>
          <p:cNvSpPr txBox="true"/>
          <p:nvPr/>
        </p:nvSpPr>
        <p:spPr>
          <a:xfrm rot="0">
            <a:off x="3194125" y="5377012"/>
            <a:ext cx="3365809" cy="781050"/>
          </a:xfrm>
          <a:prstGeom prst="rect">
            <a:avLst/>
          </a:prstGeom>
        </p:spPr>
        <p:txBody>
          <a:bodyPr anchor="t" rtlCol="false" tIns="0" lIns="0" bIns="0" rIns="0">
            <a:spAutoFit/>
          </a:bodyPr>
          <a:lstStyle/>
          <a:p>
            <a:pPr algn="ctr">
              <a:lnSpc>
                <a:spcPts val="6300"/>
              </a:lnSpc>
            </a:pPr>
            <a:r>
              <a:rPr lang="en-US" sz="4500" b="true">
                <a:solidFill>
                  <a:srgbClr val="FFFBFB"/>
                </a:solidFill>
                <a:latin typeface="Cormorant Garamond Bold"/>
                <a:ea typeface="Cormorant Garamond Bold"/>
                <a:cs typeface="Cormorant Garamond Bold"/>
                <a:sym typeface="Cormorant Garamond Bold"/>
              </a:rPr>
              <a:t>DOES</a:t>
            </a:r>
          </a:p>
        </p:txBody>
      </p:sp>
      <p:sp>
        <p:nvSpPr>
          <p:cNvPr name="TextBox 14" id="14"/>
          <p:cNvSpPr txBox="true"/>
          <p:nvPr/>
        </p:nvSpPr>
        <p:spPr>
          <a:xfrm rot="0">
            <a:off x="12288918" y="537527"/>
            <a:ext cx="2670213" cy="781050"/>
          </a:xfrm>
          <a:prstGeom prst="rect">
            <a:avLst/>
          </a:prstGeom>
        </p:spPr>
        <p:txBody>
          <a:bodyPr anchor="t" rtlCol="false" tIns="0" lIns="0" bIns="0" rIns="0">
            <a:spAutoFit/>
          </a:bodyPr>
          <a:lstStyle/>
          <a:p>
            <a:pPr algn="ctr">
              <a:lnSpc>
                <a:spcPts val="6300"/>
              </a:lnSpc>
            </a:pPr>
            <a:r>
              <a:rPr lang="en-US" sz="4500" b="true">
                <a:solidFill>
                  <a:srgbClr val="FFFBFB"/>
                </a:solidFill>
                <a:latin typeface="Cormorant Garamond Bold"/>
                <a:ea typeface="Cormorant Garamond Bold"/>
                <a:cs typeface="Cormorant Garamond Bold"/>
                <a:sym typeface="Cormorant Garamond Bold"/>
              </a:rPr>
              <a:t>IS NOT</a:t>
            </a:r>
          </a:p>
        </p:txBody>
      </p:sp>
      <p:sp>
        <p:nvSpPr>
          <p:cNvPr name="TextBox 15" id="15"/>
          <p:cNvSpPr txBox="true"/>
          <p:nvPr/>
        </p:nvSpPr>
        <p:spPr>
          <a:xfrm rot="0">
            <a:off x="11095065" y="5377012"/>
            <a:ext cx="4575418" cy="781050"/>
          </a:xfrm>
          <a:prstGeom prst="rect">
            <a:avLst/>
          </a:prstGeom>
        </p:spPr>
        <p:txBody>
          <a:bodyPr anchor="t" rtlCol="false" tIns="0" lIns="0" bIns="0" rIns="0">
            <a:spAutoFit/>
          </a:bodyPr>
          <a:lstStyle/>
          <a:p>
            <a:pPr algn="ctr">
              <a:lnSpc>
                <a:spcPts val="6300"/>
              </a:lnSpc>
            </a:pPr>
            <a:r>
              <a:rPr lang="en-US" sz="4500" b="true">
                <a:solidFill>
                  <a:srgbClr val="FFFBFB"/>
                </a:solidFill>
                <a:latin typeface="Cormorant Garamond Bold"/>
                <a:ea typeface="Cormorant Garamond Bold"/>
                <a:cs typeface="Cormorant Garamond Bold"/>
                <a:sym typeface="Cormorant Garamond Bold"/>
              </a:rPr>
              <a:t>DOES NOT</a:t>
            </a:r>
          </a:p>
        </p:txBody>
      </p:sp>
      <p:sp>
        <p:nvSpPr>
          <p:cNvPr name="TextBox 16" id="16"/>
          <p:cNvSpPr txBox="true"/>
          <p:nvPr/>
        </p:nvSpPr>
        <p:spPr>
          <a:xfrm rot="0">
            <a:off x="1183387" y="1793549"/>
            <a:ext cx="7293838" cy="2724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Es un algoritmo de Machine Learning.</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Asignador de HH.</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Aplicación Web.</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Visualizador de asignaciones</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API</a:t>
            </a:r>
          </a:p>
        </p:txBody>
      </p:sp>
      <p:sp>
        <p:nvSpPr>
          <p:cNvPr name="TextBox 17" id="17"/>
          <p:cNvSpPr txBox="true"/>
          <p:nvPr/>
        </p:nvSpPr>
        <p:spPr>
          <a:xfrm rot="0">
            <a:off x="9977105" y="1793549"/>
            <a:ext cx="7293838" cy="16573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No es un software de analisis financiero</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No es una app mobile</a:t>
            </a:r>
          </a:p>
          <a:p>
            <a:pPr algn="l" marL="647700" indent="-323850" lvl="1">
              <a:lnSpc>
                <a:spcPts val="4200"/>
              </a:lnSpc>
              <a:buFont typeface="Arial"/>
              <a:buChar char="•"/>
            </a:pPr>
            <a:r>
              <a:rPr lang="en-US" sz="3000">
                <a:solidFill>
                  <a:srgbClr val="FFFBFB"/>
                </a:solidFill>
                <a:latin typeface="Overpass Light"/>
                <a:ea typeface="Overpass Light"/>
                <a:cs typeface="Overpass Light"/>
                <a:sym typeface="Overpass Light"/>
              </a:rPr>
              <a:t>No es un gestor de proyectos completo</a:t>
            </a:r>
          </a:p>
        </p:txBody>
      </p:sp>
      <p:sp>
        <p:nvSpPr>
          <p:cNvPr name="TextBox 18" id="18"/>
          <p:cNvSpPr txBox="true"/>
          <p:nvPr/>
        </p:nvSpPr>
        <p:spPr>
          <a:xfrm rot="0">
            <a:off x="1065794" y="6188503"/>
            <a:ext cx="7622473" cy="3133587"/>
          </a:xfrm>
          <a:prstGeom prst="rect">
            <a:avLst/>
          </a:prstGeom>
        </p:spPr>
        <p:txBody>
          <a:bodyPr anchor="t" rtlCol="false" tIns="0" lIns="0" bIns="0" rIns="0">
            <a:spAutoFit/>
          </a:bodyPr>
          <a:lstStyle/>
          <a:p>
            <a:pPr algn="l">
              <a:lnSpc>
                <a:spcPts val="4046"/>
              </a:lnSpc>
            </a:pP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Visualizar Proyectos</a:t>
            </a: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Realizar asignacion</a:t>
            </a: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Carga proyectos</a:t>
            </a: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Eliminar asignacion</a:t>
            </a: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Visualizar asignaciones</a:t>
            </a:r>
          </a:p>
        </p:txBody>
      </p:sp>
      <p:sp>
        <p:nvSpPr>
          <p:cNvPr name="TextBox 19" id="19"/>
          <p:cNvSpPr txBox="true"/>
          <p:nvPr/>
        </p:nvSpPr>
        <p:spPr>
          <a:xfrm rot="0">
            <a:off x="9977105" y="6558112"/>
            <a:ext cx="7026669" cy="1078140"/>
          </a:xfrm>
          <a:prstGeom prst="rect">
            <a:avLst/>
          </a:prstGeom>
        </p:spPr>
        <p:txBody>
          <a:bodyPr anchor="t" rtlCol="false" tIns="0" lIns="0" bIns="0" rIns="0">
            <a:spAutoFit/>
          </a:bodyPr>
          <a:lstStyle/>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No contempla productividad</a:t>
            </a:r>
          </a:p>
          <a:p>
            <a:pPr algn="l" marL="623975" indent="-311988" lvl="1">
              <a:lnSpc>
                <a:spcPts val="4046"/>
              </a:lnSpc>
              <a:buFont typeface="Arial"/>
              <a:buChar char="•"/>
            </a:pPr>
            <a:r>
              <a:rPr lang="en-US" sz="2890">
                <a:solidFill>
                  <a:srgbClr val="FFFBFB"/>
                </a:solidFill>
                <a:latin typeface="Overpass Light"/>
                <a:ea typeface="Overpass Light"/>
                <a:cs typeface="Overpass Light"/>
                <a:sym typeface="Overpass Light"/>
              </a:rPr>
              <a:t>No gestiona los avances del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924403" y="-4531379"/>
            <a:ext cx="9085628" cy="5368780"/>
          </a:xfrm>
          <a:custGeom>
            <a:avLst/>
            <a:gdLst/>
            <a:ahLst/>
            <a:cxnLst/>
            <a:rect r="r" b="b" t="t" l="l"/>
            <a:pathLst>
              <a:path h="5368780" w="9085628">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2040" y="602950"/>
            <a:ext cx="7584820" cy="847725"/>
          </a:xfrm>
          <a:prstGeom prst="rect">
            <a:avLst/>
          </a:prstGeom>
        </p:spPr>
        <p:txBody>
          <a:bodyPr anchor="t" rtlCol="false" tIns="0" lIns="0" bIns="0" rIns="0">
            <a:spAutoFit/>
          </a:bodyPr>
          <a:lstStyle/>
          <a:p>
            <a:pPr algn="l" marL="0" indent="0" lvl="0">
              <a:lnSpc>
                <a:spcPts val="6670"/>
              </a:lnSpc>
              <a:spcBef>
                <a:spcPct val="0"/>
              </a:spcBef>
            </a:pPr>
            <a:r>
              <a:rPr lang="en-US" b="true" sz="5559">
                <a:solidFill>
                  <a:srgbClr val="051D40"/>
                </a:solidFill>
                <a:latin typeface="Now Bold"/>
                <a:ea typeface="Now Bold"/>
                <a:cs typeface="Now Bold"/>
                <a:sym typeface="Now Bold"/>
              </a:rPr>
              <a:t>Metodología</a:t>
            </a:r>
          </a:p>
        </p:txBody>
      </p:sp>
      <p:sp>
        <p:nvSpPr>
          <p:cNvPr name="Freeform 4" id="4"/>
          <p:cNvSpPr/>
          <p:nvPr/>
        </p:nvSpPr>
        <p:spPr>
          <a:xfrm flipH="false" flipV="false" rot="0">
            <a:off x="7753240" y="-2615463"/>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21086" y="88909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49425" y="3406787"/>
            <a:ext cx="8681736" cy="4254051"/>
          </a:xfrm>
          <a:custGeom>
            <a:avLst/>
            <a:gdLst/>
            <a:ahLst/>
            <a:cxnLst/>
            <a:rect r="r" b="b" t="t" l="l"/>
            <a:pathLst>
              <a:path h="4254051" w="8681736">
                <a:moveTo>
                  <a:pt x="0" y="0"/>
                </a:moveTo>
                <a:lnTo>
                  <a:pt x="8681736" y="0"/>
                </a:lnTo>
                <a:lnTo>
                  <a:pt x="8681736" y="4254051"/>
                </a:lnTo>
                <a:lnTo>
                  <a:pt x="0" y="4254051"/>
                </a:lnTo>
                <a:lnTo>
                  <a:pt x="0" y="0"/>
                </a:lnTo>
                <a:close/>
              </a:path>
            </a:pathLst>
          </a:custGeom>
          <a:blipFill>
            <a:blip r:embed="rId6"/>
            <a:stretch>
              <a:fillRect l="0" t="0" r="0" b="0"/>
            </a:stretch>
          </a:blipFill>
          <a:ln cap="sq">
            <a:noFill/>
            <a:prstDash val="sysDot"/>
            <a:miter/>
          </a:ln>
        </p:spPr>
      </p:sp>
      <p:sp>
        <p:nvSpPr>
          <p:cNvPr name="TextBox 7" id="7"/>
          <p:cNvSpPr txBox="true"/>
          <p:nvPr/>
        </p:nvSpPr>
        <p:spPr>
          <a:xfrm rot="0">
            <a:off x="807863" y="2255118"/>
            <a:ext cx="8053173" cy="6500240"/>
          </a:xfrm>
          <a:prstGeom prst="rect">
            <a:avLst/>
          </a:prstGeom>
        </p:spPr>
        <p:txBody>
          <a:bodyPr anchor="t" rtlCol="false" tIns="0" lIns="0" bIns="0" rIns="0">
            <a:spAutoFit/>
          </a:bodyPr>
          <a:lstStyle/>
          <a:p>
            <a:pPr algn="just" marL="680095" indent="-340047" lvl="1">
              <a:lnSpc>
                <a:spcPts val="4347"/>
              </a:lnSpc>
              <a:buFont typeface="Arial"/>
              <a:buChar char="•"/>
            </a:pPr>
            <a:r>
              <a:rPr lang="en-US" sz="3150" spc="31">
                <a:solidFill>
                  <a:srgbClr val="FFFFFF"/>
                </a:solidFill>
                <a:latin typeface="DM Sans"/>
                <a:ea typeface="DM Sans"/>
                <a:cs typeface="DM Sans"/>
                <a:sym typeface="DM Sans"/>
              </a:rPr>
              <a:t>Para este proyecto se ha considerado utilizar una metodología ágil, cuya característica más relevante es la capacidad de realizar iteraciones y verificar constantemente con el cliente el avance del proyecto.</a:t>
            </a:r>
          </a:p>
          <a:p>
            <a:pPr algn="just" marL="680095" indent="-340047" lvl="1">
              <a:lnSpc>
                <a:spcPts val="4347"/>
              </a:lnSpc>
              <a:buFont typeface="Arial"/>
              <a:buChar char="•"/>
            </a:pPr>
            <a:r>
              <a:rPr lang="en-US" sz="3150" spc="31">
                <a:solidFill>
                  <a:srgbClr val="FFFFFF"/>
                </a:solidFill>
                <a:latin typeface="DM Sans"/>
                <a:ea typeface="DM Sans"/>
                <a:cs typeface="DM Sans"/>
                <a:sym typeface="DM Sans"/>
              </a:rPr>
              <a:t>Considera las siguientes características:</a:t>
            </a:r>
          </a:p>
          <a:p>
            <a:pPr algn="just" marL="1360189" indent="-453396" lvl="2">
              <a:lnSpc>
                <a:spcPts val="4347"/>
              </a:lnSpc>
              <a:buFont typeface="Arial"/>
              <a:buChar char="⚬"/>
            </a:pPr>
            <a:r>
              <a:rPr lang="en-US" sz="3150" spc="31">
                <a:solidFill>
                  <a:srgbClr val="FFFFFF"/>
                </a:solidFill>
                <a:latin typeface="DM Sans"/>
                <a:ea typeface="DM Sans"/>
                <a:cs typeface="DM Sans"/>
                <a:sym typeface="DM Sans"/>
              </a:rPr>
              <a:t>Metodología: Ágil</a:t>
            </a:r>
          </a:p>
          <a:p>
            <a:pPr algn="just" marL="1360189" indent="-453396" lvl="2">
              <a:lnSpc>
                <a:spcPts val="4347"/>
              </a:lnSpc>
              <a:buFont typeface="Arial"/>
              <a:buChar char="⚬"/>
            </a:pPr>
            <a:r>
              <a:rPr lang="en-US" sz="3150" spc="31">
                <a:solidFill>
                  <a:srgbClr val="FFFFFF"/>
                </a:solidFill>
                <a:latin typeface="DM Sans"/>
                <a:ea typeface="DM Sans"/>
                <a:cs typeface="DM Sans"/>
                <a:sym typeface="DM Sans"/>
              </a:rPr>
              <a:t>Marco de Trabajo: SCRUM</a:t>
            </a:r>
          </a:p>
          <a:p>
            <a:pPr algn="just" marL="1360189" indent="-453396" lvl="2">
              <a:lnSpc>
                <a:spcPts val="4347"/>
              </a:lnSpc>
              <a:buFont typeface="Arial"/>
              <a:buChar char="⚬"/>
            </a:pPr>
            <a:r>
              <a:rPr lang="en-US" sz="3150" spc="31">
                <a:solidFill>
                  <a:srgbClr val="FFFFFF"/>
                </a:solidFill>
                <a:latin typeface="DM Sans"/>
                <a:ea typeface="DM Sans"/>
                <a:cs typeface="DM Sans"/>
                <a:sym typeface="DM Sans"/>
              </a:rPr>
              <a:t>Duración de sprints: 2 semanas (10 Días) por sprint</a:t>
            </a:r>
          </a:p>
        </p:txBody>
      </p:sp>
      <p:sp>
        <p:nvSpPr>
          <p:cNvPr name="Freeform 8" id="8"/>
          <p:cNvSpPr/>
          <p:nvPr/>
        </p:nvSpPr>
        <p:spPr>
          <a:xfrm flipH="false" flipV="false" rot="0">
            <a:off x="15982892" y="6988468"/>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7">
              <a:alphaModFix amt="29000"/>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574365" y="-113781"/>
            <a:ext cx="2988937" cy="570615"/>
          </a:xfrm>
          <a:custGeom>
            <a:avLst/>
            <a:gdLst/>
            <a:ahLst/>
            <a:cxnLst/>
            <a:rect r="r" b="b" t="t" l="l"/>
            <a:pathLst>
              <a:path h="570615" w="2988937">
                <a:moveTo>
                  <a:pt x="0" y="0"/>
                </a:moveTo>
                <a:lnTo>
                  <a:pt x="2988937" y="0"/>
                </a:lnTo>
                <a:lnTo>
                  <a:pt x="2988937" y="570616"/>
                </a:lnTo>
                <a:lnTo>
                  <a:pt x="0" y="5706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5569364" y="318314"/>
            <a:ext cx="7149272" cy="857888"/>
          </a:xfrm>
          <a:prstGeom prst="rect">
            <a:avLst/>
          </a:prstGeom>
        </p:spPr>
        <p:txBody>
          <a:bodyPr anchor="t" rtlCol="false" tIns="0" lIns="0" bIns="0" rIns="0">
            <a:spAutoFit/>
          </a:bodyPr>
          <a:lstStyle/>
          <a:p>
            <a:pPr algn="ctr" marL="0" indent="0" lvl="0">
              <a:lnSpc>
                <a:spcPts val="6665"/>
              </a:lnSpc>
              <a:spcBef>
                <a:spcPct val="0"/>
              </a:spcBef>
            </a:pPr>
            <a:r>
              <a:rPr lang="en-US" b="true" sz="5554">
                <a:solidFill>
                  <a:srgbClr val="FFFFFF"/>
                </a:solidFill>
                <a:latin typeface="Now Bold"/>
                <a:ea typeface="Now Bold"/>
                <a:cs typeface="Now Bold"/>
                <a:sym typeface="Now Bold"/>
              </a:rPr>
              <a:t>CRONOGRAMA</a:t>
            </a:r>
          </a:p>
        </p:txBody>
      </p:sp>
      <p:sp>
        <p:nvSpPr>
          <p:cNvPr name="Freeform 3" id="3"/>
          <p:cNvSpPr/>
          <p:nvPr/>
        </p:nvSpPr>
        <p:spPr>
          <a:xfrm flipH="false" flipV="false" rot="0">
            <a:off x="-2810564" y="8470354"/>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5389886" y="-3441127"/>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99549" y="327839"/>
            <a:ext cx="644068" cy="932204"/>
          </a:xfrm>
          <a:custGeom>
            <a:avLst/>
            <a:gdLst/>
            <a:ahLst/>
            <a:cxnLst/>
            <a:rect r="r" b="b" t="t" l="l"/>
            <a:pathLst>
              <a:path h="932204" w="644068">
                <a:moveTo>
                  <a:pt x="0" y="0"/>
                </a:moveTo>
                <a:lnTo>
                  <a:pt x="644069" y="0"/>
                </a:lnTo>
                <a:lnTo>
                  <a:pt x="644069" y="932204"/>
                </a:lnTo>
                <a:lnTo>
                  <a:pt x="0" y="932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738985" y="1471412"/>
          <a:ext cx="14942249" cy="7364716"/>
        </p:xfrm>
        <a:graphic>
          <a:graphicData uri="http://schemas.openxmlformats.org/drawingml/2006/table">
            <a:tbl>
              <a:tblPr/>
              <a:tblGrid>
                <a:gridCol w="2634184"/>
                <a:gridCol w="2601958"/>
                <a:gridCol w="1519451"/>
                <a:gridCol w="1403708"/>
                <a:gridCol w="1617736"/>
                <a:gridCol w="1794552"/>
                <a:gridCol w="1605474"/>
                <a:gridCol w="1765186"/>
              </a:tblGrid>
              <a:tr h="695066">
                <a:tc rowSpan="2">
                  <a:txBody>
                    <a:bodyPr anchor="t" rtlCol="false"/>
                    <a:lstStyle/>
                    <a:p>
                      <a:pPr algn="ctr">
                        <a:lnSpc>
                          <a:spcPts val="4620"/>
                        </a:lnSpc>
                        <a:defRPr/>
                      </a:pPr>
                      <a:endParaRPr lang="en-US" sz="1100"/>
                    </a:p>
                    <a:p>
                      <a:pPr algn="ctr">
                        <a:lnSpc>
                          <a:spcPts val="4620"/>
                        </a:lnSpc>
                      </a:pPr>
                      <a:r>
                        <a:rPr lang="en-US" sz="3300" b="true">
                          <a:solidFill>
                            <a:srgbClr val="000000"/>
                          </a:solidFill>
                          <a:latin typeface="TT Drugs Bold"/>
                          <a:ea typeface="TT Drugs Bold"/>
                          <a:cs typeface="TT Drugs Bold"/>
                          <a:sym typeface="TT Drugs Bold"/>
                        </a:rPr>
                        <a:t>  Actividad</a:t>
                      </a:r>
                    </a:p>
                    <a:p>
                      <a:pPr algn="ctr">
                        <a:lnSpc>
                          <a:spcPts val="4620"/>
                        </a:lnSpc>
                      </a:pPr>
                      <a:r>
                        <a:rPr lang="en-US" sz="3300" b="true">
                          <a:solidFill>
                            <a:srgbClr val="000000"/>
                          </a:solidFill>
                          <a:latin typeface="TT Drugs Bold"/>
                          <a:ea typeface="TT Drugs Bold"/>
                          <a:cs typeface="TT Drugs Bold"/>
                          <a:sym typeface="TT Drugs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gridSpan="3">
                  <a:txBody>
                    <a:bodyPr anchor="t" rtlCol="false"/>
                    <a:lstStyle/>
                    <a:p>
                      <a:pPr algn="ctr">
                        <a:lnSpc>
                          <a:spcPts val="1120"/>
                        </a:lnSpc>
                        <a:defRPr/>
                      </a:pPr>
                      <a:endParaRPr lang="en-US" sz="1100"/>
                    </a:p>
                    <a:p>
                      <a:pPr algn="ctr">
                        <a:lnSpc>
                          <a:spcPts val="4200"/>
                        </a:lnSpc>
                      </a:pPr>
                      <a:r>
                        <a:rPr lang="en-US" sz="3000" b="true">
                          <a:solidFill>
                            <a:srgbClr val="15193E"/>
                          </a:solidFill>
                          <a:latin typeface="TT Drugs Bold"/>
                          <a:ea typeface="TT Drugs Bold"/>
                          <a:cs typeface="TT Drugs Bold"/>
                          <a:sym typeface="TT Drugs Bold"/>
                        </a:rPr>
                        <a:t>MVP  </a:t>
                      </a:r>
                    </a:p>
                  </a:txBody>
                  <a:tcPr marL="38100" marR="38100" marT="38100" marB="38100" anchor="ctr">
                    <a:lnL cmpd="sng" algn="ctr" cap="flat" w="8467">
                      <a:solidFill>
                        <a:srgbClr val="5666F8"/>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5666F8"/>
                      </a:solidFill>
                      <a:prstDash val="solid"/>
                      <a:round/>
                      <a:headEnd type="none" w="med" len="med"/>
                      <a:tailEnd type="none" w="med" len="med"/>
                    </a:lnB>
                    <a:solidFill>
                      <a:srgbClr val="C2DACE"/>
                    </a:solidFill>
                  </a:tcPr>
                </a:tc>
                <a:tc hMerge="true">
                  <a:txBody>
                    <a:bodyPr anchor="t" rtlCol="false"/>
                    <a:lstStyle/>
                    <a:p>
                      <a:pPr algn="ctr">
                        <a:lnSpc>
                          <a:spcPts val="1120"/>
                        </a:lnSpc>
                        <a:defRPr/>
                      </a:pPr>
                      <a:endParaRPr lang="en-US" sz="1100"/>
                    </a:p>
                    <a:p>
                      <a:pPr algn="ctr">
                        <a:lnSpc>
                          <a:spcPts val="4200"/>
                        </a:lnSpc>
                      </a:pPr>
                      <a:r>
                        <a:rPr lang="en-US" sz="3000" b="true">
                          <a:solidFill>
                            <a:srgbClr val="15193E"/>
                          </a:solidFill>
                          <a:latin typeface="TT Drugs Bold"/>
                          <a:ea typeface="TT Drugs Bold"/>
                          <a:cs typeface="TT Drugs Bold"/>
                          <a:sym typeface="TT Drugs Bold"/>
                        </a:rPr>
                        <a:t>MVP  </a:t>
                      </a:r>
                    </a:p>
                  </a:txBody>
                  <a:tcPr marL="38100" marR="38100" marT="38100" marB="38100" anchor="ctr">
                    <a:lnL cmpd="sng" algn="ctr" cap="flat" w="8467">
                      <a:solidFill>
                        <a:srgbClr val="5666F8"/>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5666F8"/>
                      </a:solidFill>
                      <a:prstDash val="solid"/>
                      <a:round/>
                      <a:headEnd type="none" w="med" len="med"/>
                      <a:tailEnd type="none" w="med" len="med"/>
                    </a:lnB>
                    <a:solidFill>
                      <a:srgbClr val="C2DACE"/>
                    </a:solidFill>
                  </a:tcPr>
                </a:tc>
                <a:tc hMerge="true">
                  <a:txBody>
                    <a:bodyPr anchor="t" rtlCol="false"/>
                    <a:lstStyle/>
                    <a:p>
                      <a:pPr algn="ctr">
                        <a:lnSpc>
                          <a:spcPts val="1120"/>
                        </a:lnSpc>
                        <a:defRPr/>
                      </a:pPr>
                      <a:endParaRPr lang="en-US" sz="1100"/>
                    </a:p>
                    <a:p>
                      <a:pPr algn="ctr">
                        <a:lnSpc>
                          <a:spcPts val="4200"/>
                        </a:lnSpc>
                      </a:pPr>
                      <a:r>
                        <a:rPr lang="en-US" sz="3000" b="true">
                          <a:solidFill>
                            <a:srgbClr val="15193E"/>
                          </a:solidFill>
                          <a:latin typeface="TT Drugs Bold"/>
                          <a:ea typeface="TT Drugs Bold"/>
                          <a:cs typeface="TT Drugs Bold"/>
                          <a:sym typeface="TT Drugs Bold"/>
                        </a:rPr>
                        <a:t>MVP  </a:t>
                      </a:r>
                    </a:p>
                  </a:txBody>
                  <a:tcPr marL="38100" marR="38100" marT="38100" marB="38100" anchor="ctr">
                    <a:lnL cmpd="sng" algn="ctr" cap="flat" w="8467">
                      <a:solidFill>
                        <a:srgbClr val="5666F8"/>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5666F8"/>
                      </a:solidFill>
                      <a:prstDash val="solid"/>
                      <a:round/>
                      <a:headEnd type="none" w="med" len="med"/>
                      <a:tailEnd type="none" w="med" len="med"/>
                    </a:lnB>
                    <a:solidFill>
                      <a:srgbClr val="C2DACE"/>
                    </a:solidFill>
                  </a:tcPr>
                </a:tc>
                <a:tc gridSpan="2">
                  <a:txBody>
                    <a:bodyPr anchor="t" rtlCol="false"/>
                    <a:lstStyle/>
                    <a:p>
                      <a:pPr algn="ctr">
                        <a:lnSpc>
                          <a:spcPts val="4200"/>
                        </a:lnSpc>
                        <a:defRPr/>
                      </a:pPr>
                      <a:r>
                        <a:rPr lang="en-US" sz="3000" b="true">
                          <a:solidFill>
                            <a:srgbClr val="000000"/>
                          </a:solidFill>
                          <a:latin typeface="TT Drugs Bold"/>
                          <a:ea typeface="TT Drugs Bold"/>
                          <a:cs typeface="TT Drugs Bold"/>
                          <a:sym typeface="TT Drugs Bold"/>
                        </a:rPr>
                        <a:t>RELEASE 2</a:t>
                      </a:r>
                      <a:endParaRPr lang="en-US" sz="1100"/>
                    </a:p>
                  </a:txBody>
                  <a:tcPr marL="38100" marR="38100" marT="38100" marB="38100" anchor="ctr">
                    <a:lnL cmpd="sng" algn="ctr" cap="flat" w="8467">
                      <a:solidFill>
                        <a:srgbClr val="5666F8"/>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DF9B4"/>
                    </a:solidFill>
                  </a:tcPr>
                </a:tc>
                <a:tc hMerge="true">
                  <a:txBody>
                    <a:bodyPr anchor="t" rtlCol="false"/>
                    <a:lstStyle/>
                    <a:p>
                      <a:pPr algn="ctr">
                        <a:lnSpc>
                          <a:spcPts val="4200"/>
                        </a:lnSpc>
                        <a:defRPr/>
                      </a:pPr>
                      <a:r>
                        <a:rPr lang="en-US" sz="3000" b="true">
                          <a:solidFill>
                            <a:srgbClr val="000000"/>
                          </a:solidFill>
                          <a:latin typeface="TT Drugs Bold"/>
                          <a:ea typeface="TT Drugs Bold"/>
                          <a:cs typeface="TT Drugs Bold"/>
                          <a:sym typeface="TT Drugs Bold"/>
                        </a:rPr>
                        <a:t>RELEASE 2</a:t>
                      </a:r>
                      <a:endParaRPr lang="en-US" sz="1100"/>
                    </a:p>
                  </a:txBody>
                  <a:tcPr marL="38100" marR="38100" marT="38100" marB="38100" anchor="ctr">
                    <a:lnL cmpd="sng" algn="ctr" cap="flat" w="8467">
                      <a:solidFill>
                        <a:srgbClr val="5666F8"/>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FDF9B4"/>
                    </a:solidFill>
                  </a:tcPr>
                </a:tc>
                <a:tc gridSpan="2">
                  <a:txBody>
                    <a:bodyPr anchor="t" rtlCol="false"/>
                    <a:lstStyle/>
                    <a:p>
                      <a:pPr algn="ctr">
                        <a:lnSpc>
                          <a:spcPts val="4200"/>
                        </a:lnSpc>
                        <a:defRPr/>
                      </a:pPr>
                      <a:r>
                        <a:rPr lang="en-US" sz="3000" b="true">
                          <a:solidFill>
                            <a:srgbClr val="000000"/>
                          </a:solidFill>
                          <a:latin typeface="TT Drugs Bold"/>
                          <a:ea typeface="TT Drugs Bold"/>
                          <a:cs typeface="TT Drugs Bold"/>
                          <a:sym typeface="TT Drugs Bold"/>
                        </a:rPr>
                        <a:t>RELEASE 3</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E7B9B4"/>
                    </a:solidFill>
                  </a:tcPr>
                </a:tc>
                <a:tc hMerge="true">
                  <a:txBody>
                    <a:bodyPr anchor="t" rtlCol="false"/>
                    <a:lstStyle/>
                    <a:p>
                      <a:pPr algn="ctr">
                        <a:lnSpc>
                          <a:spcPts val="4200"/>
                        </a:lnSpc>
                        <a:defRPr/>
                      </a:pPr>
                      <a:r>
                        <a:rPr lang="en-US" sz="3000" b="true">
                          <a:solidFill>
                            <a:srgbClr val="000000"/>
                          </a:solidFill>
                          <a:latin typeface="TT Drugs Bold"/>
                          <a:ea typeface="TT Drugs Bold"/>
                          <a:cs typeface="TT Drugs Bold"/>
                          <a:sym typeface="TT Drugs Bold"/>
                        </a:rPr>
                        <a:t>RELEASE 3</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E7B9B4"/>
                    </a:solidFill>
                  </a:tcPr>
                </a:tc>
              </a:tr>
              <a:tr h="1018423">
                <a:tc vMerge="true">
                  <a:txBody>
                    <a:bodyPr anchor="t" rtlCol="false"/>
                    <a:lstStyle/>
                    <a:p>
                      <a:pPr algn="ctr">
                        <a:lnSpc>
                          <a:spcPts val="4620"/>
                        </a:lnSpc>
                        <a:defRPr/>
                      </a:pPr>
                      <a:endParaRPr lang="en-US" sz="1100"/>
                    </a:p>
                    <a:p>
                      <a:pPr algn="ctr">
                        <a:lnSpc>
                          <a:spcPts val="4620"/>
                        </a:lnSpc>
                      </a:pPr>
                      <a:r>
                        <a:rPr lang="en-US" sz="3300" b="true">
                          <a:solidFill>
                            <a:srgbClr val="000000"/>
                          </a:solidFill>
                          <a:latin typeface="TT Drugs Bold"/>
                          <a:ea typeface="TT Drugs Bold"/>
                          <a:cs typeface="TT Drugs Bold"/>
                          <a:sym typeface="TT Drugs Bold"/>
                        </a:rPr>
                        <a:t>  Actividad</a:t>
                      </a:r>
                    </a:p>
                    <a:p>
                      <a:pPr algn="ctr">
                        <a:lnSpc>
                          <a:spcPts val="4620"/>
                        </a:lnSpc>
                      </a:pPr>
                      <a:r>
                        <a:rPr lang="en-US" sz="3300" b="true">
                          <a:solidFill>
                            <a:srgbClr val="000000"/>
                          </a:solidFill>
                          <a:latin typeface="TT Drugs Bold"/>
                          <a:ea typeface="TT Drugs Bold"/>
                          <a:cs typeface="TT Drugs Bold"/>
                          <a:sym typeface="TT Drugs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S1</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1 - 2</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S2</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2 - 3</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S3</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4 - 5</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S4</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6 - 7</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S5</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8 - 9</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S6</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10 - 11</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800"/>
                        </a:lnSpc>
                        <a:defRPr/>
                      </a:pPr>
                      <a:r>
                        <a:rPr lang="en-US" sz="2000" b="true">
                          <a:solidFill>
                            <a:srgbClr val="000000"/>
                          </a:solidFill>
                          <a:latin typeface="TT Drugs Bold"/>
                          <a:ea typeface="TT Drugs Bold"/>
                          <a:cs typeface="TT Drugs Bold"/>
                          <a:sym typeface="TT Drugs Bold"/>
                        </a:rPr>
                        <a:t>S7</a:t>
                      </a:r>
                      <a:endParaRPr lang="en-US" sz="1100"/>
                    </a:p>
                    <a:p>
                      <a:pPr algn="ctr">
                        <a:lnSpc>
                          <a:spcPts val="1400"/>
                        </a:lnSpc>
                      </a:pPr>
                      <a:r>
                        <a:rPr lang="en-US" sz="1000" b="true">
                          <a:solidFill>
                            <a:srgbClr val="000000"/>
                          </a:solidFill>
                          <a:latin typeface="TT Drugs Bold"/>
                          <a:ea typeface="TT Drugs Bold"/>
                          <a:cs typeface="TT Drugs Bold"/>
                          <a:sym typeface="TT Drugs Bold"/>
                        </a:rPr>
                        <a:t> Semana 12 - 13</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r>
              <a:tr h="1279938">
                <a:tc rowSpan="3">
                  <a:txBody>
                    <a:bodyPr anchor="t" rtlCol="false"/>
                    <a:lstStyle/>
                    <a:p>
                      <a:pPr algn="ctr">
                        <a:lnSpc>
                          <a:spcPts val="3500"/>
                        </a:lnSpc>
                        <a:defRPr/>
                      </a:pPr>
                      <a:r>
                        <a:rPr lang="en-US" b="true" sz="2500" spc="980">
                          <a:solidFill>
                            <a:srgbClr val="000000"/>
                          </a:solidFill>
                          <a:latin typeface="TT Drugs Bold"/>
                          <a:ea typeface="TT Drugs Bold"/>
                          <a:cs typeface="TT Drugs Bold"/>
                          <a:sym typeface="TT Drugs Bold"/>
                        </a:rPr>
                        <a:t>HISTORIAS DE USUARIO</a:t>
                      </a:r>
                      <a:endParaRPr lang="en-US" sz="1100"/>
                    </a:p>
                    <a:p>
                      <a:pPr algn="ctr">
                        <a:lnSpc>
                          <a:spcPts val="1400"/>
                        </a:lnSpc>
                      </a:pPr>
                      <a:r>
                        <a:rPr lang="en-US" b="true" sz="1000" i="true" spc="392">
                          <a:solidFill>
                            <a:srgbClr val="FB0000"/>
                          </a:solidFill>
                          <a:latin typeface="TT Drugs Bold Italics"/>
                          <a:ea typeface="TT Drugs Bold Italics"/>
                          <a:cs typeface="TT Drugs Bold Italics"/>
                          <a:sym typeface="TT Drugs Bold Italics"/>
                        </a:rPr>
                        <a:t>*</a:t>
                      </a:r>
                      <a:r>
                        <a:rPr lang="en-US" b="true" sz="1000" i="true" spc="392">
                          <a:solidFill>
                            <a:srgbClr val="008BFF"/>
                          </a:solidFill>
                          <a:latin typeface="TT Drugs Bold Italics"/>
                          <a:ea typeface="TT Drugs Bold Italics"/>
                          <a:cs typeface="TT Drugs Bold Italics"/>
                          <a:sym typeface="TT Drugs Bold Italics"/>
                        </a:rPr>
                        <a:t>Puntos de historia de usuario(X)</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Asignar recursos disponibles a semanas del proyecto</a:t>
                      </a:r>
                      <a:endParaRPr lang="en-US" sz="1100"/>
                    </a:p>
                    <a:p>
                      <a:pPr algn="ctr">
                        <a:lnSpc>
                          <a:spcPts val="2100"/>
                        </a:lnSpc>
                      </a:pPr>
                      <a:r>
                        <a:rPr lang="en-US" sz="1500" b="true">
                          <a:solidFill>
                            <a:srgbClr val="008BFF"/>
                          </a:solidFill>
                          <a:latin typeface="Arimo Bold"/>
                          <a:ea typeface="Arimo Bold"/>
                          <a:cs typeface="Arimo Bold"/>
                          <a:sym typeface="Arimo Bold"/>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Visualizar propuesta de asignación de recursos</a:t>
                      </a:r>
                      <a:endParaRPr lang="en-US" sz="1100"/>
                    </a:p>
                    <a:p>
                      <a:pPr algn="ctr">
                        <a:lnSpc>
                          <a:spcPts val="2100"/>
                        </a:lnSpc>
                      </a:pPr>
                      <a:r>
                        <a:rPr lang="en-US" sz="1500" b="true">
                          <a:solidFill>
                            <a:srgbClr val="008BFF"/>
                          </a:solidFill>
                          <a:latin typeface="Arimo Bold"/>
                          <a:ea typeface="Arimo Bold"/>
                          <a:cs typeface="Arimo Bold"/>
                          <a:sym typeface="Arimo Bold"/>
                        </a:rPr>
                        <a:t>(20)</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Visualización de asignación de horas en tabla</a:t>
                      </a:r>
                      <a:endParaRPr lang="en-US" sz="1100"/>
                    </a:p>
                    <a:p>
                      <a:pPr algn="ctr">
                        <a:lnSpc>
                          <a:spcPts val="2100"/>
                        </a:lnSpc>
                      </a:pPr>
                      <a:r>
                        <a:rPr lang="en-US" sz="1500" b="true">
                          <a:solidFill>
                            <a:srgbClr val="008BFF"/>
                          </a:solidFill>
                          <a:latin typeface="Arimo Bold"/>
                          <a:ea typeface="Arimo Bold"/>
                          <a:cs typeface="Arimo Bold"/>
                          <a:sym typeface="Arimo Bold"/>
                        </a:rPr>
                        <a:t>(13)</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5666F8"/>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Horas remanentes</a:t>
                      </a:r>
                      <a:endParaRPr lang="en-US" sz="1100"/>
                    </a:p>
                    <a:p>
                      <a:pPr algn="ctr">
                        <a:lnSpc>
                          <a:spcPts val="2100"/>
                        </a:lnSpc>
                      </a:pPr>
                      <a:r>
                        <a:rPr lang="en-US" sz="1500" b="true">
                          <a:solidFill>
                            <a:srgbClr val="008BFF"/>
                          </a:solidFill>
                          <a:latin typeface="Arimo Bold"/>
                          <a:ea typeface="Arimo Bold"/>
                          <a:cs typeface="Arimo Bold"/>
                          <a:sym typeface="Arimo Bold"/>
                        </a:rPr>
                        <a:t>(13)</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Recuperar proyectos sin asignar</a:t>
                      </a:r>
                      <a:endParaRPr lang="en-US" sz="1100"/>
                    </a:p>
                    <a:p>
                      <a:pPr algn="ctr">
                        <a:lnSpc>
                          <a:spcPts val="2100"/>
                        </a:lnSpc>
                      </a:pPr>
                      <a:r>
                        <a:rPr lang="en-US" sz="1500" b="true">
                          <a:solidFill>
                            <a:srgbClr val="008BFF"/>
                          </a:solidFill>
                          <a:latin typeface="Arimo Bold"/>
                          <a:ea typeface="Arimo Bold"/>
                          <a:cs typeface="Arimo Bold"/>
                          <a:sym typeface="Arimo Bold"/>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Proveer retroalimentación sobre el estado de las asignaciones</a:t>
                      </a:r>
                      <a:endParaRPr lang="en-US" sz="1100"/>
                    </a:p>
                    <a:p>
                      <a:pPr algn="ctr">
                        <a:lnSpc>
                          <a:spcPts val="2100"/>
                        </a:lnSpc>
                      </a:pPr>
                      <a:r>
                        <a:rPr lang="en-US" sz="1500" b="true">
                          <a:solidFill>
                            <a:srgbClr val="008BFF"/>
                          </a:solidFill>
                          <a:latin typeface="Arimo Bold"/>
                          <a:ea typeface="Arimo Bold"/>
                          <a:cs typeface="Arimo Bold"/>
                          <a:sym typeface="Arimo Bold"/>
                        </a:rPr>
                        <a:t>(5)</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Reasignación de recursos</a:t>
                      </a:r>
                      <a:endParaRPr lang="en-US" sz="1100"/>
                    </a:p>
                    <a:p>
                      <a:pPr algn="ctr">
                        <a:lnSpc>
                          <a:spcPts val="2100"/>
                        </a:lnSpc>
                      </a:pPr>
                      <a:r>
                        <a:rPr lang="en-US" sz="1500" b="true">
                          <a:solidFill>
                            <a:srgbClr val="008BFF"/>
                          </a:solidFill>
                          <a:latin typeface="Arimo Bold"/>
                          <a:ea typeface="Arimo Bold"/>
                          <a:cs typeface="Arimo Bold"/>
                          <a:sym typeface="Arimo Bold"/>
                        </a:rPr>
                        <a:t>(13)</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r>
              <a:tr h="1051075">
                <a:tc vMerge="true">
                  <a:txBody>
                    <a:bodyPr anchor="t" rtlCol="false"/>
                    <a:lstStyle/>
                    <a:p>
                      <a:pPr algn="ctr">
                        <a:lnSpc>
                          <a:spcPts val="3500"/>
                        </a:lnSpc>
                        <a:defRPr/>
                      </a:pPr>
                      <a:r>
                        <a:rPr lang="en-US" b="true" sz="2500" spc="980">
                          <a:solidFill>
                            <a:srgbClr val="000000"/>
                          </a:solidFill>
                          <a:latin typeface="TT Drugs Bold"/>
                          <a:ea typeface="TT Drugs Bold"/>
                          <a:cs typeface="TT Drugs Bold"/>
                          <a:sym typeface="TT Drugs Bold"/>
                        </a:rPr>
                        <a:t>HISTORIAS DE USUARIO</a:t>
                      </a:r>
                      <a:endParaRPr lang="en-US" sz="1100"/>
                    </a:p>
                    <a:p>
                      <a:pPr algn="ctr">
                        <a:lnSpc>
                          <a:spcPts val="1400"/>
                        </a:lnSpc>
                      </a:pPr>
                      <a:r>
                        <a:rPr lang="en-US" b="true" sz="1000" i="true" spc="392">
                          <a:solidFill>
                            <a:srgbClr val="FB0000"/>
                          </a:solidFill>
                          <a:latin typeface="TT Drugs Bold Italics"/>
                          <a:ea typeface="TT Drugs Bold Italics"/>
                          <a:cs typeface="TT Drugs Bold Italics"/>
                          <a:sym typeface="TT Drugs Bold Italics"/>
                        </a:rPr>
                        <a:t>*</a:t>
                      </a:r>
                      <a:r>
                        <a:rPr lang="en-US" b="true" sz="1000" i="true" spc="392">
                          <a:solidFill>
                            <a:srgbClr val="008BFF"/>
                          </a:solidFill>
                          <a:latin typeface="TT Drugs Bold Italics"/>
                          <a:ea typeface="TT Drugs Bold Italics"/>
                          <a:cs typeface="TT Drugs Bold Italics"/>
                          <a:sym typeface="TT Drugs Bold Italics"/>
                        </a:rPr>
                        <a:t>Puntos de historia de usuario(X)</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Carga manual de datos</a:t>
                      </a:r>
                      <a:endParaRPr lang="en-US" sz="1100"/>
                    </a:p>
                    <a:p>
                      <a:pPr algn="ctr">
                        <a:lnSpc>
                          <a:spcPts val="2100"/>
                        </a:lnSpc>
                      </a:pPr>
                      <a:r>
                        <a:rPr lang="en-US" sz="1500" b="true">
                          <a:solidFill>
                            <a:srgbClr val="008BFF"/>
                          </a:solidFill>
                          <a:latin typeface="Arimo Bold"/>
                          <a:ea typeface="Arimo Bold"/>
                          <a:cs typeface="Arimo Bold"/>
                          <a:sym typeface="Arimo Bold"/>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b="true" sz="1500">
                          <a:solidFill>
                            <a:srgbClr val="000000"/>
                          </a:solidFill>
                          <a:latin typeface="Arimo Bold"/>
                          <a:ea typeface="Arimo Bold"/>
                          <a:cs typeface="Arimo Bold"/>
                          <a:sym typeface="Arimo Bold"/>
                        </a:rPr>
                        <a:t>Filtrar asignación de horas </a:t>
                      </a:r>
                      <a:endParaRPr lang="en-US" sz="1100"/>
                    </a:p>
                    <a:p>
                      <a:pPr algn="ctr">
                        <a:lnSpc>
                          <a:spcPts val="2100"/>
                        </a:lnSpc>
                      </a:pPr>
                      <a:r>
                        <a:rPr lang="en-US" sz="1500">
                          <a:solidFill>
                            <a:srgbClr val="008BFF"/>
                          </a:solidFill>
                          <a:latin typeface="Arimo"/>
                          <a:ea typeface="Arimo"/>
                          <a:cs typeface="Arimo"/>
                          <a:sym typeface="Arimo"/>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sz="1500" b="true">
                          <a:solidFill>
                            <a:srgbClr val="000000"/>
                          </a:solidFill>
                          <a:latin typeface="Arimo Bold"/>
                          <a:ea typeface="Arimo Bold"/>
                          <a:cs typeface="Arimo Bold"/>
                          <a:sym typeface="Arimo Bold"/>
                        </a:rPr>
                        <a:t>Reportes Excel</a:t>
                      </a:r>
                      <a:endParaRPr lang="en-US" sz="1100"/>
                    </a:p>
                    <a:p>
                      <a:pPr algn="ctr">
                        <a:lnSpc>
                          <a:spcPts val="2100"/>
                        </a:lnSpc>
                      </a:pPr>
                      <a:r>
                        <a:rPr lang="en-US" sz="1500" b="true">
                          <a:solidFill>
                            <a:srgbClr val="000000"/>
                          </a:solidFill>
                          <a:latin typeface="Arimo Bold"/>
                          <a:ea typeface="Arimo Bold"/>
                          <a:cs typeface="Arimo Bold"/>
                          <a:sym typeface="Arimo Bold"/>
                        </a:rPr>
                        <a:t>  </a:t>
                      </a:r>
                      <a:r>
                        <a:rPr lang="en-US" sz="1500" b="true">
                          <a:solidFill>
                            <a:srgbClr val="008BFF"/>
                          </a:solidFill>
                          <a:latin typeface="Arimo Bold"/>
                          <a:ea typeface="Arimo Bold"/>
                          <a:cs typeface="Arimo Bold"/>
                          <a:sym typeface="Arimo Bold"/>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b="true" sz="1500">
                          <a:solidFill>
                            <a:srgbClr val="000000"/>
                          </a:solidFill>
                          <a:latin typeface="Arimo Bold"/>
                          <a:ea typeface="Arimo Bold"/>
                          <a:cs typeface="Arimo Bold"/>
                          <a:sym typeface="Arimo Bold"/>
                        </a:rPr>
                        <a:t>Validar fechas de inicio y fin de proyectos</a:t>
                      </a:r>
                      <a:endParaRPr lang="en-US" sz="1100"/>
                    </a:p>
                    <a:p>
                      <a:pPr algn="ctr">
                        <a:lnSpc>
                          <a:spcPts val="2100"/>
                        </a:lnSpc>
                      </a:pPr>
                      <a:r>
                        <a:rPr lang="en-US" b="true" sz="1500">
                          <a:solidFill>
                            <a:srgbClr val="008BFF"/>
                          </a:solidFill>
                          <a:latin typeface="Arimo Bold"/>
                          <a:ea typeface="Arimo Bold"/>
                          <a:cs typeface="Arimo Bold"/>
                          <a:sym typeface="Arimo Bold"/>
                        </a:rPr>
                        <a:t>(8)</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r>
              <a:tr h="1517278">
                <a:tc vMerge="true">
                  <a:txBody>
                    <a:bodyPr anchor="t" rtlCol="false"/>
                    <a:lstStyle/>
                    <a:p>
                      <a:pPr algn="ctr">
                        <a:lnSpc>
                          <a:spcPts val="3500"/>
                        </a:lnSpc>
                        <a:defRPr/>
                      </a:pPr>
                      <a:r>
                        <a:rPr lang="en-US" b="true" sz="2500" spc="980">
                          <a:solidFill>
                            <a:srgbClr val="000000"/>
                          </a:solidFill>
                          <a:latin typeface="TT Drugs Bold"/>
                          <a:ea typeface="TT Drugs Bold"/>
                          <a:cs typeface="TT Drugs Bold"/>
                          <a:sym typeface="TT Drugs Bold"/>
                        </a:rPr>
                        <a:t>HISTORIAS DE USUARIO</a:t>
                      </a:r>
                      <a:endParaRPr lang="en-US" sz="1100"/>
                    </a:p>
                    <a:p>
                      <a:pPr algn="ctr">
                        <a:lnSpc>
                          <a:spcPts val="1400"/>
                        </a:lnSpc>
                      </a:pPr>
                      <a:r>
                        <a:rPr lang="en-US" b="true" sz="1000" i="true" spc="392">
                          <a:solidFill>
                            <a:srgbClr val="FB0000"/>
                          </a:solidFill>
                          <a:latin typeface="TT Drugs Bold Italics"/>
                          <a:ea typeface="TT Drugs Bold Italics"/>
                          <a:cs typeface="TT Drugs Bold Italics"/>
                          <a:sym typeface="TT Drugs Bold Italics"/>
                        </a:rPr>
                        <a:t>*</a:t>
                      </a:r>
                      <a:r>
                        <a:rPr lang="en-US" b="true" sz="1000" i="true" spc="392">
                          <a:solidFill>
                            <a:srgbClr val="008BFF"/>
                          </a:solidFill>
                          <a:latin typeface="TT Drugs Bold Italics"/>
                          <a:ea typeface="TT Drugs Bold Italics"/>
                          <a:cs typeface="TT Drugs Bold Italics"/>
                          <a:sym typeface="TT Drugs Bold Italics"/>
                        </a:rPr>
                        <a:t>Puntos de historia de usuario(X)</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5666F8"/>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a:txBody>
                    <a:bodyPr anchor="t" rtlCol="false"/>
                    <a:lstStyle/>
                    <a:p>
                      <a:pPr algn="ctr">
                        <a:lnSpc>
                          <a:spcPts val="2100"/>
                        </a:lnSpc>
                        <a:defRPr/>
                      </a:pP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r>
                        <a:rPr lang="en-US" b="true" sz="1500" spc="-15">
                          <a:solidFill>
                            <a:srgbClr val="000000"/>
                          </a:solidFill>
                          <a:latin typeface="Arimo Bold"/>
                          <a:ea typeface="Arimo Bold"/>
                          <a:cs typeface="Arimo Bold"/>
                          <a:sym typeface="Arimo Bold"/>
                        </a:rPr>
                        <a:t>Gestionar desfase de semanas en caso de indisponibilidad de recursos</a:t>
                      </a:r>
                      <a:endParaRPr lang="en-US" sz="1100"/>
                    </a:p>
                    <a:p>
                      <a:pPr algn="ctr">
                        <a:lnSpc>
                          <a:spcPts val="2100"/>
                        </a:lnSpc>
                      </a:pPr>
                      <a:r>
                        <a:rPr lang="en-US" b="true" sz="1500" spc="-15">
                          <a:solidFill>
                            <a:srgbClr val="008BFF"/>
                          </a:solidFill>
                          <a:latin typeface="Arimo Bold"/>
                          <a:ea typeface="Arimo Bold"/>
                          <a:cs typeface="Arimo Bold"/>
                          <a:sym typeface="Arimo Bold"/>
                        </a:rPr>
                        <a:t>(13)</a:t>
                      </a:r>
                    </a:p>
                    <a:p>
                      <a:pPr algn="ctr">
                        <a:lnSpc>
                          <a:spcPts val="2100"/>
                        </a:lnSpc>
                      </a:pP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2100"/>
                        </a:lnSpc>
                        <a:defRPr/>
                      </a:pPr>
                      <a:endParaRPr lang="en-US" sz="1100"/>
                    </a:p>
                    <a:p>
                      <a:pPr algn="ctr">
                        <a:lnSpc>
                          <a:spcPts val="2100"/>
                        </a:lnSpc>
                      </a:pPr>
                      <a:r>
                        <a:rPr lang="en-US" sz="1500" b="true">
                          <a:solidFill>
                            <a:srgbClr val="000000"/>
                          </a:solidFill>
                          <a:latin typeface="Arimo Bold"/>
                          <a:ea typeface="Arimo Bold"/>
                          <a:cs typeface="Arimo Bold"/>
                          <a:sym typeface="Arimo Bold"/>
                        </a:rPr>
                        <a:t>   </a:t>
                      </a:r>
                    </a:p>
                    <a:p>
                      <a:pPr algn="ctr">
                        <a:lnSpc>
                          <a:spcPts val="2100"/>
                        </a:lnSpc>
                      </a:pPr>
                      <a:r>
                        <a:rPr lang="en-US" sz="15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r>
              <a:tr h="1802936">
                <a:tc>
                  <a:txBody>
                    <a:bodyPr anchor="t" rtlCol="false"/>
                    <a:lstStyle/>
                    <a:p>
                      <a:pPr algn="ctr">
                        <a:lnSpc>
                          <a:spcPts val="3500"/>
                        </a:lnSpc>
                        <a:defRPr/>
                      </a:pPr>
                      <a:r>
                        <a:rPr lang="en-US" sz="2500" b="true">
                          <a:solidFill>
                            <a:srgbClr val="000000"/>
                          </a:solidFill>
                          <a:latin typeface="TT Drugs Bold"/>
                          <a:ea typeface="TT Drugs Bold"/>
                          <a:cs typeface="TT Drugs Bold"/>
                          <a:sym typeface="TT Drugs Bold"/>
                        </a:rPr>
                        <a:t>TOTAL </a:t>
                      </a:r>
                      <a:endParaRPr lang="en-US" sz="1100"/>
                    </a:p>
                    <a:p>
                      <a:pPr algn="ctr">
                        <a:lnSpc>
                          <a:spcPts val="3500"/>
                        </a:lnSpc>
                      </a:pPr>
                      <a:r>
                        <a:rPr lang="en-US" sz="2500" b="true">
                          <a:solidFill>
                            <a:srgbClr val="000000"/>
                          </a:solidFill>
                          <a:latin typeface="TT Drugs Bold"/>
                          <a:ea typeface="TT Drugs Bold"/>
                          <a:cs typeface="TT Drugs Bold"/>
                          <a:sym typeface="TT Drugs Bold"/>
                        </a:rPr>
                        <a:t>STORY POINTS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DCCBFF"/>
                    </a:solidFill>
                  </a:tcPr>
                </a:tc>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16</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endParaRPr lang="en-US" sz="1100"/>
                    </a:p>
                    <a:p>
                      <a:pPr algn="ctr">
                        <a:lnSpc>
                          <a:spcPts val="3779"/>
                        </a:lnSpc>
                      </a:pPr>
                      <a:r>
                        <a:rPr lang="en-US" sz="2700" b="true">
                          <a:solidFill>
                            <a:srgbClr val="000000"/>
                          </a:solidFill>
                          <a:latin typeface="Arimo Bold"/>
                          <a:ea typeface="Arimo Bold"/>
                          <a:cs typeface="Arimo Bold"/>
                          <a:sym typeface="Arimo Bold"/>
                        </a:rPr>
                        <a:t>   20</a:t>
                      </a:r>
                    </a:p>
                    <a:p>
                      <a:pPr algn="ctr">
                        <a:lnSpc>
                          <a:spcPts val="3779"/>
                        </a:lnSpc>
                      </a:pPr>
                      <a:r>
                        <a:rPr lang="en-US" sz="27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13</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21</a:t>
                      </a:r>
                      <a:r>
                        <a:rPr lang="en-US" sz="2700" b="true">
                          <a:solidFill>
                            <a:srgbClr val="000000"/>
                          </a:solidFill>
                          <a:latin typeface="Arimo Bold"/>
                          <a:ea typeface="Arimo Bold"/>
                          <a:cs typeface="Arimo Bold"/>
                          <a:sym typeface="Arimo Bold"/>
                        </a:rPr>
                        <a:t>  </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29</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r>
                        <a:rPr lang="en-US" sz="2700" b="true">
                          <a:solidFill>
                            <a:srgbClr val="000000"/>
                          </a:solidFill>
                          <a:latin typeface="Arimo Bold"/>
                          <a:ea typeface="Arimo Bold"/>
                          <a:cs typeface="Arimo Bold"/>
                          <a:sym typeface="Arimo Bold"/>
                        </a:rPr>
                        <a:t>13</a:t>
                      </a:r>
                      <a:endParaRPr lang="en-US" sz="1100"/>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c>
                  <a:txBody>
                    <a:bodyPr anchor="t" rtlCol="false"/>
                    <a:lstStyle/>
                    <a:p>
                      <a:pPr algn="ctr">
                        <a:lnSpc>
                          <a:spcPts val="3779"/>
                        </a:lnSpc>
                        <a:defRPr/>
                      </a:pPr>
                      <a:endParaRPr lang="en-US" sz="1100"/>
                    </a:p>
                    <a:p>
                      <a:pPr algn="ctr">
                        <a:lnSpc>
                          <a:spcPts val="3779"/>
                        </a:lnSpc>
                      </a:pPr>
                      <a:r>
                        <a:rPr lang="en-US" sz="2700" b="true">
                          <a:solidFill>
                            <a:srgbClr val="000000"/>
                          </a:solidFill>
                          <a:latin typeface="Arimo Bold"/>
                          <a:ea typeface="Arimo Bold"/>
                          <a:cs typeface="Arimo Bold"/>
                          <a:sym typeface="Arimo Bold"/>
                        </a:rPr>
                        <a:t>   13</a:t>
                      </a:r>
                    </a:p>
                    <a:p>
                      <a:pPr algn="ctr">
                        <a:lnSpc>
                          <a:spcPts val="3779"/>
                        </a:lnSpc>
                      </a:pPr>
                      <a:r>
                        <a:rPr lang="en-US" sz="2700" b="true">
                          <a:solidFill>
                            <a:srgbClr val="000000"/>
                          </a:solidFill>
                          <a:latin typeface="Arimo Bold"/>
                          <a:ea typeface="Arimo Bold"/>
                          <a:cs typeface="Arimo Bold"/>
                          <a:sym typeface="Arimo Bold"/>
                        </a:rPr>
                        <a:t>  </a:t>
                      </a:r>
                    </a:p>
                  </a:txBody>
                  <a:tcPr marL="38100" marR="38100" marT="38100" marB="38100" anchor="ctr">
                    <a:lnL cmpd="sng" algn="ctr" cap="flat" w="8467">
                      <a:solidFill>
                        <a:srgbClr val="000000"/>
                      </a:solidFill>
                      <a:prstDash val="solid"/>
                      <a:round/>
                      <a:headEnd type="none" w="med" len="med"/>
                      <a:tailEnd type="none" w="med" len="med"/>
                    </a:lnL>
                    <a:lnR cmpd="sng" algn="ctr" cap="flat" w="8467">
                      <a:solidFill>
                        <a:srgbClr val="000000"/>
                      </a:solidFill>
                      <a:prstDash val="solid"/>
                      <a:round/>
                      <a:headEnd type="none" w="med" len="med"/>
                      <a:tailEnd type="none" w="med" len="med"/>
                    </a:lnR>
                    <a:lnT cmpd="sng" algn="ctr" cap="flat" w="8467">
                      <a:solidFill>
                        <a:srgbClr val="000000"/>
                      </a:solidFill>
                      <a:prstDash val="solid"/>
                      <a:round/>
                      <a:headEnd type="none" w="med" len="med"/>
                      <a:tailEnd type="none" w="med" len="med"/>
                    </a:lnT>
                    <a:lnB cmpd="sng" algn="ctr" cap="flat" w="8467">
                      <a:solidFill>
                        <a:srgbClr val="000000"/>
                      </a:solidFill>
                      <a:prstDash val="solid"/>
                      <a:round/>
                      <a:headEnd type="none" w="med" len="med"/>
                      <a:tailEnd type="none" w="med" len="med"/>
                    </a:lnB>
                    <a:solidFill>
                      <a:srgbClr val="CBCBCB"/>
                    </a:solidFill>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9670" y="421892"/>
            <a:ext cx="14295494" cy="8743047"/>
          </a:xfrm>
          <a:custGeom>
            <a:avLst/>
            <a:gdLst/>
            <a:ahLst/>
            <a:cxnLst/>
            <a:rect r="r" b="b" t="t" l="l"/>
            <a:pathLst>
              <a:path h="8743047" w="14295494">
                <a:moveTo>
                  <a:pt x="0" y="0"/>
                </a:moveTo>
                <a:lnTo>
                  <a:pt x="14295493" y="0"/>
                </a:lnTo>
                <a:lnTo>
                  <a:pt x="14295493" y="8743047"/>
                </a:lnTo>
                <a:lnTo>
                  <a:pt x="0" y="8743047"/>
                </a:lnTo>
                <a:lnTo>
                  <a:pt x="0" y="0"/>
                </a:lnTo>
                <a:close/>
              </a:path>
            </a:pathLst>
          </a:custGeom>
          <a:blipFill>
            <a:blip r:embed="rId2"/>
            <a:stretch>
              <a:fillRect l="-995" t="0" r="-995" b="-68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DAGXVPR2sfk</dc:identifier>
  <dcterms:modified xsi:type="dcterms:W3CDTF">2011-08-01T06:04:30Z</dcterms:modified>
  <cp:revision>1</cp:revision>
  <dc:title>Teamfit Grupo 2</dc:title>
</cp:coreProperties>
</file>